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Lato"/>
      <p:regular r:id="rId36"/>
      <p:bold r:id="rId37"/>
      <p:italic r:id="rId38"/>
      <p:boldItalic r:id="rId39"/>
    </p:embeddedFont>
    <p:embeddedFont>
      <p:font typeface="Lora"/>
      <p:regular r:id="rId40"/>
      <p:bold r:id="rId41"/>
      <p:italic r:id="rId42"/>
      <p:boldItalic r:id="rId43"/>
    </p:embeddedFont>
    <p:embeddedFont>
      <p:font typeface="Dancing Script"/>
      <p:regular r:id="rId44"/>
      <p:bold r:id="rId45"/>
    </p:embeddedFont>
    <p:embeddedFont>
      <p:font typeface="Satisfy"/>
      <p:regular r:id="rId46"/>
    </p:embeddedFont>
    <p:embeddedFont>
      <p:font typeface="Comfortaa"/>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5B89F8-7DE7-4226-8213-E66A244AF74C}">
  <a:tblStyle styleId="{C45B89F8-7DE7-4226-8213-E66A244AF7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regular.fntdata"/><Relationship Id="rId20" Type="http://schemas.openxmlformats.org/officeDocument/2006/relationships/slide" Target="slides/slide14.xml"/><Relationship Id="rId42" Type="http://schemas.openxmlformats.org/officeDocument/2006/relationships/font" Target="fonts/Lora-italic.fntdata"/><Relationship Id="rId41" Type="http://schemas.openxmlformats.org/officeDocument/2006/relationships/font" Target="fonts/Lora-bold.fntdata"/><Relationship Id="rId22" Type="http://schemas.openxmlformats.org/officeDocument/2006/relationships/slide" Target="slides/slide16.xml"/><Relationship Id="rId44" Type="http://schemas.openxmlformats.org/officeDocument/2006/relationships/font" Target="fonts/DancingScript-regular.fntdata"/><Relationship Id="rId21" Type="http://schemas.openxmlformats.org/officeDocument/2006/relationships/slide" Target="slides/slide15.xml"/><Relationship Id="rId43" Type="http://schemas.openxmlformats.org/officeDocument/2006/relationships/font" Target="fonts/Lora-boldItalic.fntdata"/><Relationship Id="rId24" Type="http://schemas.openxmlformats.org/officeDocument/2006/relationships/slide" Target="slides/slide18.xml"/><Relationship Id="rId46" Type="http://schemas.openxmlformats.org/officeDocument/2006/relationships/font" Target="fonts/Satisfy-regular.fntdata"/><Relationship Id="rId23" Type="http://schemas.openxmlformats.org/officeDocument/2006/relationships/slide" Target="slides/slide17.xml"/><Relationship Id="rId45" Type="http://schemas.openxmlformats.org/officeDocument/2006/relationships/font" Target="fonts/DancingScrip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Comfortaa-bold.fntdata"/><Relationship Id="rId25" Type="http://schemas.openxmlformats.org/officeDocument/2006/relationships/slide" Target="slides/slide19.xml"/><Relationship Id="rId47" Type="http://schemas.openxmlformats.org/officeDocument/2006/relationships/font" Target="fonts/Comfortaa-regular.fntdata"/><Relationship Id="rId28" Type="http://schemas.openxmlformats.org/officeDocument/2006/relationships/font" Target="fonts/Ralew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a847ed3e1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a847ed3e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a847ed3e1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a847ed3e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a847ed3e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a847ed3e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a847ed3e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a847ed3e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a847ed3e1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a847ed3e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043356bf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043356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0dc34aa90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0dc34aa90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19dcc87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19dcc87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2603500" y="2410575"/>
            <a:ext cx="5375400" cy="58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20124D"/>
                </a:solidFill>
                <a:latin typeface="Dancing Script"/>
                <a:ea typeface="Dancing Script"/>
                <a:cs typeface="Dancing Script"/>
                <a:sym typeface="Dancing Script"/>
              </a:rPr>
              <a:t>Sunbeam College </a:t>
            </a:r>
            <a:endParaRPr b="1" sz="4200">
              <a:solidFill>
                <a:srgbClr val="20124D"/>
              </a:solidFill>
              <a:latin typeface="Dancing Script"/>
              <a:ea typeface="Dancing Script"/>
              <a:cs typeface="Dancing Script"/>
              <a:sym typeface="Dancing Script"/>
            </a:endParaRPr>
          </a:p>
          <a:p>
            <a:pPr indent="0" lvl="0" marL="0" rtl="0" algn="ctr">
              <a:spcBef>
                <a:spcPts val="0"/>
              </a:spcBef>
              <a:spcAft>
                <a:spcPts val="0"/>
              </a:spcAft>
              <a:buNone/>
            </a:pPr>
            <a:r>
              <a:rPr b="1" lang="en" sz="4200">
                <a:solidFill>
                  <a:srgbClr val="20124D"/>
                </a:solidFill>
                <a:latin typeface="Dancing Script"/>
                <a:ea typeface="Dancing Script"/>
                <a:cs typeface="Dancing Script"/>
                <a:sym typeface="Dancing Script"/>
              </a:rPr>
              <a:t>for Women</a:t>
            </a:r>
            <a:endParaRPr b="1" sz="4200">
              <a:solidFill>
                <a:srgbClr val="20124D"/>
              </a:solidFill>
              <a:latin typeface="Dancing Script"/>
              <a:ea typeface="Dancing Script"/>
              <a:cs typeface="Dancing Script"/>
              <a:sym typeface="Dancing Script"/>
            </a:endParaRPr>
          </a:p>
        </p:txBody>
      </p:sp>
      <p:sp>
        <p:nvSpPr>
          <p:cNvPr id="68" name="Google Shape;68;p13"/>
          <p:cNvSpPr txBox="1"/>
          <p:nvPr>
            <p:ph idx="1" type="subTitle"/>
          </p:nvPr>
        </p:nvSpPr>
        <p:spPr>
          <a:xfrm>
            <a:off x="2452800" y="3385900"/>
            <a:ext cx="4238400" cy="676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000000"/>
                </a:solidFill>
                <a:latin typeface="Comfortaa"/>
                <a:ea typeface="Comfortaa"/>
                <a:cs typeface="Comfortaa"/>
                <a:sym typeface="Comfortaa"/>
              </a:rPr>
              <a:t>Flood Risk Management</a:t>
            </a:r>
            <a:endParaRPr b="1" sz="2400">
              <a:solidFill>
                <a:srgbClr val="000000"/>
              </a:solidFill>
              <a:latin typeface="Comfortaa"/>
              <a:ea typeface="Comfortaa"/>
              <a:cs typeface="Comfortaa"/>
              <a:sym typeface="Comfortaa"/>
            </a:endParaRPr>
          </a:p>
          <a:p>
            <a:pPr indent="0" lvl="0" marL="0" rtl="0" algn="ctr">
              <a:lnSpc>
                <a:spcPct val="115000"/>
              </a:lnSpc>
              <a:spcBef>
                <a:spcPts val="0"/>
              </a:spcBef>
              <a:spcAft>
                <a:spcPts val="0"/>
              </a:spcAft>
              <a:buNone/>
            </a:pPr>
            <a:r>
              <a:rPr b="1" lang="en" sz="1700">
                <a:solidFill>
                  <a:srgbClr val="000000"/>
                </a:solidFill>
                <a:latin typeface="Comfortaa"/>
                <a:ea typeface="Comfortaa"/>
                <a:cs typeface="Comfortaa"/>
                <a:sym typeface="Comfortaa"/>
              </a:rPr>
              <a:t>{Minor Project} </a:t>
            </a:r>
            <a:endParaRPr b="1" sz="1700">
              <a:solidFill>
                <a:srgbClr val="000000"/>
              </a:solidFill>
              <a:latin typeface="Comfortaa"/>
              <a:ea typeface="Comfortaa"/>
              <a:cs typeface="Comfortaa"/>
              <a:sym typeface="Comfortaa"/>
            </a:endParaRPr>
          </a:p>
        </p:txBody>
      </p:sp>
      <p:pic>
        <p:nvPicPr>
          <p:cNvPr descr="prarambh 2019 live @sunbeam college - Sunbeam College for Women" id="69" name="Google Shape;69;p13"/>
          <p:cNvPicPr preferRelativeResize="0"/>
          <p:nvPr/>
        </p:nvPicPr>
        <p:blipFill>
          <a:blip r:embed="rId4">
            <a:alphaModFix/>
          </a:blip>
          <a:stretch>
            <a:fillRect/>
          </a:stretch>
        </p:blipFill>
        <p:spPr>
          <a:xfrm>
            <a:off x="2121925" y="1698375"/>
            <a:ext cx="1292700" cy="1292700"/>
          </a:xfrm>
          <a:prstGeom prst="ellipse">
            <a:avLst/>
          </a:prstGeom>
          <a:noFill/>
          <a:ln>
            <a:noFill/>
          </a:ln>
          <a:effectLst>
            <a:outerShdw blurRad="57150" rotWithShape="0" algn="bl" dir="5400000" dist="19050">
              <a:srgbClr val="000000">
                <a:alpha val="50000"/>
              </a:srgbClr>
            </a:outerShdw>
          </a:effectLst>
        </p:spPr>
      </p:pic>
      <p:sp>
        <p:nvSpPr>
          <p:cNvPr id="70" name="Google Shape;70;p13"/>
          <p:cNvSpPr txBox="1"/>
          <p:nvPr/>
        </p:nvSpPr>
        <p:spPr>
          <a:xfrm>
            <a:off x="1807900" y="4275875"/>
            <a:ext cx="22860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Creator</a:t>
            </a:r>
            <a:endParaRPr b="1" sz="1600"/>
          </a:p>
          <a:p>
            <a:pPr indent="0" lvl="0" marL="0" rtl="0" algn="l">
              <a:spcBef>
                <a:spcPts val="0"/>
              </a:spcBef>
              <a:spcAft>
                <a:spcPts val="0"/>
              </a:spcAft>
              <a:buNone/>
            </a:pPr>
            <a:r>
              <a:rPr lang="en" sz="1500">
                <a:latin typeface="Lora"/>
                <a:ea typeface="Lora"/>
                <a:cs typeface="Lora"/>
                <a:sym typeface="Lora"/>
              </a:rPr>
              <a:t>Ms. Akanksha Kumari</a:t>
            </a:r>
            <a:endParaRPr sz="1500">
              <a:latin typeface="Lora"/>
              <a:ea typeface="Lora"/>
              <a:cs typeface="Lora"/>
              <a:sym typeface="Lora"/>
            </a:endParaRPr>
          </a:p>
        </p:txBody>
      </p:sp>
      <p:sp>
        <p:nvSpPr>
          <p:cNvPr id="71" name="Google Shape;71;p13"/>
          <p:cNvSpPr txBox="1"/>
          <p:nvPr/>
        </p:nvSpPr>
        <p:spPr>
          <a:xfrm>
            <a:off x="5106600" y="4275875"/>
            <a:ext cx="2286000" cy="58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t>Supervisor</a:t>
            </a:r>
            <a:endParaRPr b="1" sz="1600"/>
          </a:p>
          <a:p>
            <a:pPr indent="0" lvl="0" marL="0" rtl="0" algn="r">
              <a:spcBef>
                <a:spcPts val="0"/>
              </a:spcBef>
              <a:spcAft>
                <a:spcPts val="0"/>
              </a:spcAft>
              <a:buNone/>
            </a:pPr>
            <a:r>
              <a:rPr lang="en" sz="1500">
                <a:latin typeface="Lora"/>
                <a:ea typeface="Lora"/>
                <a:cs typeface="Lora"/>
                <a:sym typeface="Lora"/>
              </a:rPr>
              <a:t>Mrs. Anita Shah</a:t>
            </a:r>
            <a:endParaRPr sz="1500">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 name="Shape 161"/>
        <p:cNvGrpSpPr/>
        <p:nvPr/>
      </p:nvGrpSpPr>
      <p:grpSpPr>
        <a:xfrm>
          <a:off x="0" y="0"/>
          <a:ext cx="0" cy="0"/>
          <a:chOff x="0" y="0"/>
          <a:chExt cx="0" cy="0"/>
        </a:xfrm>
      </p:grpSpPr>
      <p:sp>
        <p:nvSpPr>
          <p:cNvPr id="162" name="Google Shape;162;p22"/>
          <p:cNvSpPr/>
          <p:nvPr/>
        </p:nvSpPr>
        <p:spPr>
          <a:xfrm rot="-2005865">
            <a:off x="3740318" y="1799152"/>
            <a:ext cx="1601464" cy="1572140"/>
          </a:xfrm>
          <a:prstGeom prst="ellipse">
            <a:avLst/>
          </a:prstGeom>
          <a:solidFill>
            <a:srgbClr val="A1C3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900"/>
          </a:p>
        </p:txBody>
      </p:sp>
      <p:grpSp>
        <p:nvGrpSpPr>
          <p:cNvPr id="163" name="Google Shape;163;p22"/>
          <p:cNvGrpSpPr/>
          <p:nvPr/>
        </p:nvGrpSpPr>
        <p:grpSpPr>
          <a:xfrm>
            <a:off x="1352859" y="987709"/>
            <a:ext cx="2955736" cy="2566069"/>
            <a:chOff x="1978637" y="1202068"/>
            <a:chExt cx="2407147" cy="2190413"/>
          </a:xfrm>
        </p:grpSpPr>
        <p:sp>
          <p:nvSpPr>
            <p:cNvPr id="164" name="Google Shape;164;p22"/>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65" name="Google Shape;165;p22"/>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0C58D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66" name="Google Shape;166;p22"/>
            <p:cNvSpPr txBox="1"/>
            <p:nvPr/>
          </p:nvSpPr>
          <p:spPr>
            <a:xfrm rot="-2372">
              <a:off x="2798390" y="1964827"/>
              <a:ext cx="1304400" cy="56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Information</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n" sz="1500">
                  <a:solidFill>
                    <a:srgbClr val="FFFFFF"/>
                  </a:solidFill>
                  <a:latin typeface="Roboto"/>
                  <a:ea typeface="Roboto"/>
                  <a:cs typeface="Roboto"/>
                  <a:sym typeface="Roboto"/>
                </a:rPr>
                <a:t>Sharing</a:t>
              </a:r>
              <a:endParaRPr sz="1500">
                <a:solidFill>
                  <a:srgbClr val="FFFFFF"/>
                </a:solidFill>
                <a:latin typeface="Roboto"/>
                <a:ea typeface="Roboto"/>
                <a:cs typeface="Roboto"/>
                <a:sym typeface="Roboto"/>
              </a:endParaRPr>
            </a:p>
          </p:txBody>
        </p:sp>
      </p:grpSp>
      <p:grpSp>
        <p:nvGrpSpPr>
          <p:cNvPr id="167" name="Google Shape;167;p22"/>
          <p:cNvGrpSpPr/>
          <p:nvPr/>
        </p:nvGrpSpPr>
        <p:grpSpPr>
          <a:xfrm>
            <a:off x="2443817" y="2625301"/>
            <a:ext cx="2588420" cy="2855137"/>
            <a:chOff x="2867112" y="2599927"/>
            <a:chExt cx="2108006" cy="2437164"/>
          </a:xfrm>
        </p:grpSpPr>
        <p:sp>
          <p:nvSpPr>
            <p:cNvPr id="168" name="Google Shape;168;p22"/>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69" name="Google Shape;169;p22"/>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0D5DDF"/>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0" name="Google Shape;170;p22"/>
            <p:cNvSpPr txBox="1"/>
            <p:nvPr/>
          </p:nvSpPr>
          <p:spPr>
            <a:xfrm rot="2371">
              <a:off x="3231785" y="3231387"/>
              <a:ext cx="13047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Emergency Service</a:t>
              </a:r>
              <a:endParaRPr sz="1500">
                <a:solidFill>
                  <a:srgbClr val="FFFFFF"/>
                </a:solidFill>
                <a:latin typeface="Roboto"/>
                <a:ea typeface="Roboto"/>
                <a:cs typeface="Roboto"/>
                <a:sym typeface="Roboto"/>
              </a:endParaRPr>
            </a:p>
          </p:txBody>
        </p:sp>
      </p:grpSp>
      <p:grpSp>
        <p:nvGrpSpPr>
          <p:cNvPr id="171" name="Google Shape;171;p22"/>
          <p:cNvGrpSpPr/>
          <p:nvPr/>
        </p:nvGrpSpPr>
        <p:grpSpPr>
          <a:xfrm>
            <a:off x="4249326" y="2466548"/>
            <a:ext cx="2977051" cy="2457271"/>
            <a:chOff x="4337515" y="2464414"/>
            <a:chExt cx="2424506" cy="2097542"/>
          </a:xfrm>
        </p:grpSpPr>
        <p:sp>
          <p:nvSpPr>
            <p:cNvPr id="172" name="Google Shape;172;p22"/>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3" name="Google Shape;173;p22"/>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0E65F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4" name="Google Shape;174;p22"/>
            <p:cNvSpPr txBox="1"/>
            <p:nvPr/>
          </p:nvSpPr>
          <p:spPr>
            <a:xfrm rot="-1581">
              <a:off x="4639456" y="3207939"/>
              <a:ext cx="13047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Weather</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n" sz="1500">
                  <a:solidFill>
                    <a:srgbClr val="FFFFFF"/>
                  </a:solidFill>
                  <a:latin typeface="Roboto"/>
                  <a:ea typeface="Roboto"/>
                  <a:cs typeface="Roboto"/>
                  <a:sym typeface="Roboto"/>
                </a:rPr>
                <a:t>Forecast</a:t>
              </a:r>
              <a:endParaRPr sz="1500">
                <a:solidFill>
                  <a:srgbClr val="FFFFFF"/>
                </a:solidFill>
                <a:latin typeface="Roboto"/>
                <a:ea typeface="Roboto"/>
                <a:cs typeface="Roboto"/>
                <a:sym typeface="Roboto"/>
              </a:endParaRPr>
            </a:p>
          </p:txBody>
        </p:sp>
      </p:grpSp>
      <p:grpSp>
        <p:nvGrpSpPr>
          <p:cNvPr id="175" name="Google Shape;175;p22"/>
          <p:cNvGrpSpPr/>
          <p:nvPr/>
        </p:nvGrpSpPr>
        <p:grpSpPr>
          <a:xfrm>
            <a:off x="2930046" y="-336947"/>
            <a:ext cx="2878325" cy="2777238"/>
            <a:chOff x="3263096" y="71333"/>
            <a:chExt cx="2344104" cy="2370669"/>
          </a:xfrm>
        </p:grpSpPr>
        <p:sp>
          <p:nvSpPr>
            <p:cNvPr id="176" name="Google Shape;176;p22"/>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7" name="Google Shape;177;p22"/>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0944A1"/>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78" name="Google Shape;178;p22"/>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Guidelines</a:t>
              </a:r>
              <a:endParaRPr sz="1500">
                <a:solidFill>
                  <a:srgbClr val="FFFFFF"/>
                </a:solidFill>
                <a:latin typeface="Roboto"/>
                <a:ea typeface="Roboto"/>
                <a:cs typeface="Roboto"/>
                <a:sym typeface="Roboto"/>
              </a:endParaRPr>
            </a:p>
          </p:txBody>
        </p:sp>
      </p:grpSp>
      <p:grpSp>
        <p:nvGrpSpPr>
          <p:cNvPr id="179" name="Google Shape;179;p22"/>
          <p:cNvGrpSpPr/>
          <p:nvPr/>
        </p:nvGrpSpPr>
        <p:grpSpPr>
          <a:xfrm>
            <a:off x="4563412" y="521813"/>
            <a:ext cx="2785787" cy="2863146"/>
            <a:chOff x="4593307" y="804376"/>
            <a:chExt cx="2268741" cy="2444000"/>
          </a:xfrm>
        </p:grpSpPr>
        <p:sp>
          <p:nvSpPr>
            <p:cNvPr id="180" name="Google Shape;180;p22"/>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81" name="Google Shape;181;p22"/>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307BF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900"/>
            </a:p>
          </p:txBody>
        </p:sp>
        <p:sp>
          <p:nvSpPr>
            <p:cNvPr id="182" name="Google Shape;182;p22"/>
            <p:cNvSpPr txBox="1"/>
            <p:nvPr/>
          </p:nvSpPr>
          <p:spPr>
            <a:xfrm rot="-1581">
              <a:off x="5032946" y="1939579"/>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Donation</a:t>
              </a:r>
              <a:endParaRPr sz="1500">
                <a:solidFill>
                  <a:srgbClr val="FFFFFF"/>
                </a:solidFill>
                <a:latin typeface="Roboto"/>
                <a:ea typeface="Roboto"/>
                <a:cs typeface="Roboto"/>
                <a:sym typeface="Roboto"/>
              </a:endParaRPr>
            </a:p>
          </p:txBody>
        </p:sp>
      </p:grpSp>
      <p:sp>
        <p:nvSpPr>
          <p:cNvPr id="183" name="Google Shape;183;p22"/>
          <p:cNvSpPr txBox="1"/>
          <p:nvPr>
            <p:ph type="title"/>
          </p:nvPr>
        </p:nvSpPr>
        <p:spPr>
          <a:xfrm>
            <a:off x="307925" y="223975"/>
            <a:ext cx="24516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dk1"/>
                </a:solidFill>
              </a:rPr>
              <a:t>Modules</a:t>
            </a:r>
            <a:endParaRPr sz="39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D8FA"/>
            </a:gs>
            <a:gs pos="100000">
              <a:srgbClr val="19AAED"/>
            </a:gs>
          </a:gsLst>
          <a:path path="circle">
            <a:fillToRect b="50%" l="50%" r="50%" t="50%"/>
          </a:path>
          <a:tileRect/>
        </a:gradFill>
      </p:bgPr>
    </p:bg>
    <p:spTree>
      <p:nvGrpSpPr>
        <p:cNvPr id="187" name="Shape 187"/>
        <p:cNvGrpSpPr/>
        <p:nvPr/>
      </p:nvGrpSpPr>
      <p:grpSpPr>
        <a:xfrm>
          <a:off x="0" y="0"/>
          <a:ext cx="0" cy="0"/>
          <a:chOff x="0" y="0"/>
          <a:chExt cx="0" cy="0"/>
        </a:xfrm>
      </p:grpSpPr>
      <p:pic>
        <p:nvPicPr>
          <p:cNvPr id="188" name="Google Shape;188;p2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89" name="Google Shape;189;p23"/>
          <p:cNvPicPr preferRelativeResize="0"/>
          <p:nvPr/>
        </p:nvPicPr>
        <p:blipFill rotWithShape="1">
          <a:blip r:embed="rId4">
            <a:alphaModFix/>
          </a:blip>
          <a:srcRect b="10011" l="9244" r="2118" t="5926"/>
          <a:stretch/>
        </p:blipFill>
        <p:spPr>
          <a:xfrm rot="154827">
            <a:off x="3542366" y="147441"/>
            <a:ext cx="2072018" cy="452724"/>
          </a:xfrm>
          <a:prstGeom prst="rect">
            <a:avLst/>
          </a:prstGeom>
          <a:noFill/>
          <a:ln>
            <a:noFill/>
          </a:ln>
        </p:spPr>
      </p:pic>
      <p:sp>
        <p:nvSpPr>
          <p:cNvPr id="190" name="Google Shape;190;p23"/>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Components</a:t>
            </a:r>
            <a:endParaRPr b="1" sz="3000">
              <a:solidFill>
                <a:schemeClr val="lt2"/>
              </a:solidFill>
              <a:latin typeface="Raleway"/>
              <a:ea typeface="Raleway"/>
              <a:cs typeface="Raleway"/>
              <a:sym typeface="Raleway"/>
            </a:endParaRPr>
          </a:p>
        </p:txBody>
      </p:sp>
      <p:sp>
        <p:nvSpPr>
          <p:cNvPr id="191" name="Google Shape;191;p23"/>
          <p:cNvSpPr txBox="1"/>
          <p:nvPr>
            <p:ph idx="4294967295" type="body"/>
          </p:nvPr>
        </p:nvSpPr>
        <p:spPr>
          <a:xfrm>
            <a:off x="2855550" y="1849200"/>
            <a:ext cx="3432900" cy="285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Contact Us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Donate to help</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Government Guidelines</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Emergency Kit</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Weather Forecast</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Flood Bulletin</a:t>
            </a:r>
            <a:endParaRPr b="1" sz="14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b="1" sz="1400">
              <a:solidFill>
                <a:schemeClr val="dk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5" name="Shape 195"/>
        <p:cNvGrpSpPr/>
        <p:nvPr/>
      </p:nvGrpSpPr>
      <p:grpSpPr>
        <a:xfrm>
          <a:off x="0" y="0"/>
          <a:ext cx="0" cy="0"/>
          <a:chOff x="0" y="0"/>
          <a:chExt cx="0" cy="0"/>
        </a:xfrm>
      </p:grpSpPr>
      <p:pic>
        <p:nvPicPr>
          <p:cNvPr id="196" name="Google Shape;196;p24"/>
          <p:cNvPicPr preferRelativeResize="0"/>
          <p:nvPr/>
        </p:nvPicPr>
        <p:blipFill>
          <a:blip r:embed="rId3">
            <a:alphaModFix/>
          </a:blip>
          <a:stretch>
            <a:fillRect/>
          </a:stretch>
        </p:blipFill>
        <p:spPr>
          <a:xfrm>
            <a:off x="2294074" y="0"/>
            <a:ext cx="4576176"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0" name="Shape 200"/>
        <p:cNvGrpSpPr/>
        <p:nvPr/>
      </p:nvGrpSpPr>
      <p:grpSpPr>
        <a:xfrm>
          <a:off x="0" y="0"/>
          <a:ext cx="0" cy="0"/>
          <a:chOff x="0" y="0"/>
          <a:chExt cx="0" cy="0"/>
        </a:xfrm>
      </p:grpSpPr>
      <p:pic>
        <p:nvPicPr>
          <p:cNvPr id="201" name="Google Shape;201;p25"/>
          <p:cNvPicPr preferRelativeResize="0"/>
          <p:nvPr/>
        </p:nvPicPr>
        <p:blipFill rotWithShape="1">
          <a:blip r:embed="rId3">
            <a:alphaModFix/>
          </a:blip>
          <a:srcRect b="0" l="0" r="0" t="0"/>
          <a:stretch/>
        </p:blipFill>
        <p:spPr>
          <a:xfrm>
            <a:off x="2324500" y="0"/>
            <a:ext cx="4540627"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pic>
        <p:nvPicPr>
          <p:cNvPr id="206" name="Google Shape;206;p26"/>
          <p:cNvPicPr preferRelativeResize="0"/>
          <p:nvPr/>
        </p:nvPicPr>
        <p:blipFill>
          <a:blip r:embed="rId3">
            <a:alphaModFix/>
          </a:blip>
          <a:stretch>
            <a:fillRect/>
          </a:stretch>
        </p:blipFill>
        <p:spPr>
          <a:xfrm>
            <a:off x="2299325" y="0"/>
            <a:ext cx="4562074" cy="5143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pic>
        <p:nvPicPr>
          <p:cNvPr id="211" name="Google Shape;211;p27"/>
          <p:cNvPicPr preferRelativeResize="0"/>
          <p:nvPr/>
        </p:nvPicPr>
        <p:blipFill>
          <a:blip r:embed="rId3">
            <a:alphaModFix/>
          </a:blip>
          <a:stretch>
            <a:fillRect/>
          </a:stretch>
        </p:blipFill>
        <p:spPr>
          <a:xfrm>
            <a:off x="2293125" y="0"/>
            <a:ext cx="4572000" cy="51435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5" name="Shape 215"/>
        <p:cNvGrpSpPr/>
        <p:nvPr/>
      </p:nvGrpSpPr>
      <p:grpSpPr>
        <a:xfrm>
          <a:off x="0" y="0"/>
          <a:ext cx="0" cy="0"/>
          <a:chOff x="0" y="0"/>
          <a:chExt cx="0" cy="0"/>
        </a:xfrm>
      </p:grpSpPr>
      <p:pic>
        <p:nvPicPr>
          <p:cNvPr id="216" name="Google Shape;216;p28"/>
          <p:cNvPicPr preferRelativeResize="0"/>
          <p:nvPr/>
        </p:nvPicPr>
        <p:blipFill>
          <a:blip r:embed="rId3">
            <a:alphaModFix/>
          </a:blip>
          <a:stretch>
            <a:fillRect/>
          </a:stretch>
        </p:blipFill>
        <p:spPr>
          <a:xfrm>
            <a:off x="2293124" y="0"/>
            <a:ext cx="4582651"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0" name="Shape 220"/>
        <p:cNvGrpSpPr/>
        <p:nvPr/>
      </p:nvGrpSpPr>
      <p:grpSpPr>
        <a:xfrm>
          <a:off x="0" y="0"/>
          <a:ext cx="0" cy="0"/>
          <a:chOff x="0" y="0"/>
          <a:chExt cx="0" cy="0"/>
        </a:xfrm>
      </p:grpSpPr>
      <p:pic>
        <p:nvPicPr>
          <p:cNvPr id="221" name="Google Shape;221;p29"/>
          <p:cNvPicPr preferRelativeResize="0"/>
          <p:nvPr/>
        </p:nvPicPr>
        <p:blipFill rotWithShape="1">
          <a:blip r:embed="rId3">
            <a:alphaModFix/>
          </a:blip>
          <a:srcRect b="7095" l="22069" r="14183" t="12181"/>
          <a:stretch/>
        </p:blipFill>
        <p:spPr>
          <a:xfrm>
            <a:off x="4599500" y="383300"/>
            <a:ext cx="4544501" cy="4760200"/>
          </a:xfrm>
          <a:prstGeom prst="rect">
            <a:avLst/>
          </a:prstGeom>
          <a:noFill/>
          <a:ln>
            <a:noFill/>
          </a:ln>
        </p:spPr>
      </p:pic>
      <p:pic>
        <p:nvPicPr>
          <p:cNvPr id="222" name="Google Shape;222;p29"/>
          <p:cNvPicPr preferRelativeResize="0"/>
          <p:nvPr/>
        </p:nvPicPr>
        <p:blipFill rotWithShape="1">
          <a:blip r:embed="rId4">
            <a:alphaModFix/>
          </a:blip>
          <a:srcRect b="7929" l="22092" r="14184" t="10822"/>
          <a:stretch/>
        </p:blipFill>
        <p:spPr>
          <a:xfrm>
            <a:off x="0" y="383300"/>
            <a:ext cx="4599499" cy="4760200"/>
          </a:xfrm>
          <a:prstGeom prst="rect">
            <a:avLst/>
          </a:prstGeom>
          <a:noFill/>
          <a:ln>
            <a:noFill/>
          </a:ln>
        </p:spPr>
      </p:pic>
      <p:sp>
        <p:nvSpPr>
          <p:cNvPr id="223" name="Google Shape;223;p29"/>
          <p:cNvSpPr txBox="1"/>
          <p:nvPr/>
        </p:nvSpPr>
        <p:spPr>
          <a:xfrm>
            <a:off x="1157750" y="-39100"/>
            <a:ext cx="26706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Donation Form Schema</a:t>
            </a:r>
            <a:endParaRPr>
              <a:solidFill>
                <a:srgbClr val="FFFFFF"/>
              </a:solidFill>
              <a:latin typeface="Roboto"/>
              <a:ea typeface="Roboto"/>
              <a:cs typeface="Roboto"/>
              <a:sym typeface="Roboto"/>
            </a:endParaRPr>
          </a:p>
        </p:txBody>
      </p:sp>
      <p:sp>
        <p:nvSpPr>
          <p:cNvPr id="224" name="Google Shape;224;p29"/>
          <p:cNvSpPr txBox="1"/>
          <p:nvPr/>
        </p:nvSpPr>
        <p:spPr>
          <a:xfrm>
            <a:off x="5865200" y="-39100"/>
            <a:ext cx="26706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Contact us </a:t>
            </a:r>
            <a:r>
              <a:rPr lang="en">
                <a:solidFill>
                  <a:srgbClr val="FFFFFF"/>
                </a:solidFill>
                <a:latin typeface="Roboto"/>
                <a:ea typeface="Roboto"/>
                <a:cs typeface="Roboto"/>
                <a:sym typeface="Roboto"/>
              </a:rPr>
              <a:t>Form Schema</a:t>
            </a:r>
            <a:endParaRPr>
              <a:solidFill>
                <a:srgbClr val="FFFF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D2FC"/>
        </a:solidFill>
      </p:bgPr>
    </p:bg>
    <p:spTree>
      <p:nvGrpSpPr>
        <p:cNvPr id="228" name="Shape 228"/>
        <p:cNvGrpSpPr/>
        <p:nvPr/>
      </p:nvGrpSpPr>
      <p:grpSpPr>
        <a:xfrm>
          <a:off x="0" y="0"/>
          <a:ext cx="0" cy="0"/>
          <a:chOff x="0" y="0"/>
          <a:chExt cx="0" cy="0"/>
        </a:xfrm>
      </p:grpSpPr>
      <p:graphicFrame>
        <p:nvGraphicFramePr>
          <p:cNvPr id="229" name="Google Shape;229;p30"/>
          <p:cNvGraphicFramePr/>
          <p:nvPr/>
        </p:nvGraphicFramePr>
        <p:xfrm>
          <a:off x="280750" y="2393975"/>
          <a:ext cx="3000000" cy="3000000"/>
        </p:xfrm>
        <a:graphic>
          <a:graphicData uri="http://schemas.openxmlformats.org/drawingml/2006/table">
            <a:tbl>
              <a:tblPr>
                <a:noFill/>
                <a:tableStyleId>{C45B89F8-7DE7-4226-8213-E66A244AF74C}</a:tableStyleId>
              </a:tblPr>
              <a:tblGrid>
                <a:gridCol w="404400"/>
                <a:gridCol w="741875"/>
                <a:gridCol w="741875"/>
                <a:gridCol w="399925"/>
                <a:gridCol w="1083850"/>
                <a:gridCol w="741875"/>
                <a:gridCol w="741875"/>
                <a:gridCol w="741875"/>
                <a:gridCol w="741875"/>
                <a:gridCol w="741875"/>
                <a:gridCol w="741875"/>
                <a:gridCol w="741875"/>
              </a:tblGrid>
              <a:tr h="719125">
                <a:tc gridSpan="4">
                  <a:txBody>
                    <a:bodyPr/>
                    <a:lstStyle/>
                    <a:p>
                      <a:pPr indent="0" lvl="0" marL="0" marR="788482" rtl="0" algn="ctr">
                        <a:spcBef>
                          <a:spcPts val="0"/>
                        </a:spcBef>
                        <a:spcAft>
                          <a:spcPts val="0"/>
                        </a:spcAft>
                        <a:buNone/>
                      </a:pPr>
                      <a:r>
                        <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85D2FF"/>
                        </a:gs>
                        <a:gs pos="100000">
                          <a:srgbClr val="0AA1F8"/>
                        </a:gs>
                      </a:gsLst>
                      <a:lin ang="5400012" scaled="0"/>
                    </a:gradFill>
                  </a:tcPr>
                </a:tc>
                <a:tc hMerge="1"/>
                <a:tc hMerge="1"/>
                <a:tc hMerge="1"/>
                <a:tc gridSpan="8">
                  <a:txBody>
                    <a:bodyPr/>
                    <a:lstStyle/>
                    <a:p>
                      <a:pPr indent="0" lvl="0" marL="0" rtl="0" algn="l">
                        <a:spcBef>
                          <a:spcPts val="0"/>
                        </a:spcBef>
                        <a:spcAft>
                          <a:spcPts val="0"/>
                        </a:spcAft>
                        <a:buNone/>
                      </a:pPr>
                      <a:r>
                        <a:rPr b="1" lang="en" sz="2300">
                          <a:latin typeface="Comfortaa"/>
                          <a:ea typeface="Comfortaa"/>
                          <a:cs typeface="Comfortaa"/>
                          <a:sym typeface="Comfortaa"/>
                        </a:rPr>
                        <a:t>  FUTURE ENHANCEMENT</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gradFill>
                      <a:gsLst>
                        <a:gs pos="0">
                          <a:srgbClr val="8ED8FA"/>
                        </a:gs>
                        <a:gs pos="100000">
                          <a:srgbClr val="19AAED"/>
                        </a:gs>
                      </a:gsLst>
                      <a:lin ang="5400012" scaled="0"/>
                    </a:gradFill>
                  </a:tcPr>
                </a:tc>
                <a:tc hMerge="1"/>
                <a:tc hMerge="1"/>
                <a:tc hMerge="1"/>
                <a:tc hMerge="1"/>
                <a:tc hMerge="1"/>
                <a:tc hMerge="1"/>
                <a:tc hMerge="1"/>
              </a:tr>
            </a:tbl>
          </a:graphicData>
        </a:graphic>
      </p:graphicFrame>
      <p:cxnSp>
        <p:nvCxnSpPr>
          <p:cNvPr id="230" name="Google Shape;230;p30"/>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231" name="Google Shape;231;p30"/>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Help Desk</a:t>
            </a:r>
            <a:endParaRPr b="1" sz="1800">
              <a:solidFill>
                <a:schemeClr val="dk1"/>
              </a:solidFill>
            </a:endParaRPr>
          </a:p>
        </p:txBody>
      </p:sp>
      <p:sp>
        <p:nvSpPr>
          <p:cNvPr id="232" name="Google Shape;232;p30"/>
          <p:cNvSpPr txBox="1"/>
          <p:nvPr>
            <p:ph idx="4294967295" type="body"/>
          </p:nvPr>
        </p:nvSpPr>
        <p:spPr>
          <a:xfrm>
            <a:off x="646175" y="156047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For the people who are in immediate need</a:t>
            </a:r>
            <a:endParaRPr sz="1400"/>
          </a:p>
          <a:p>
            <a:pPr indent="0" lvl="0" marL="0" rtl="0" algn="l">
              <a:spcBef>
                <a:spcPts val="1600"/>
              </a:spcBef>
              <a:spcAft>
                <a:spcPts val="1600"/>
              </a:spcAft>
              <a:buNone/>
            </a:pPr>
            <a:r>
              <a:t/>
            </a:r>
            <a:endParaRPr sz="1400"/>
          </a:p>
        </p:txBody>
      </p:sp>
      <p:sp>
        <p:nvSpPr>
          <p:cNvPr id="233" name="Google Shape;233;p30"/>
          <p:cNvSpPr txBox="1"/>
          <p:nvPr>
            <p:ph type="title"/>
          </p:nvPr>
        </p:nvSpPr>
        <p:spPr>
          <a:xfrm>
            <a:off x="3632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Water Level</a:t>
            </a:r>
            <a:endParaRPr b="1" sz="1800">
              <a:solidFill>
                <a:schemeClr val="dk1"/>
              </a:solidFill>
            </a:endParaRPr>
          </a:p>
        </p:txBody>
      </p:sp>
      <p:sp>
        <p:nvSpPr>
          <p:cNvPr id="234" name="Google Shape;234;p30"/>
          <p:cNvSpPr txBox="1"/>
          <p:nvPr>
            <p:ph idx="4294967295" type="body"/>
          </p:nvPr>
        </p:nvSpPr>
        <p:spPr>
          <a:xfrm>
            <a:off x="3632001" y="3993750"/>
            <a:ext cx="2085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Information about the river basins water flow</a:t>
            </a:r>
            <a:endParaRPr sz="1400"/>
          </a:p>
        </p:txBody>
      </p:sp>
      <p:sp>
        <p:nvSpPr>
          <p:cNvPr id="235" name="Google Shape;235;p30"/>
          <p:cNvSpPr txBox="1"/>
          <p:nvPr>
            <p:ph type="title"/>
          </p:nvPr>
        </p:nvSpPr>
        <p:spPr>
          <a:xfrm>
            <a:off x="63864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Shelter Homes</a:t>
            </a:r>
            <a:endParaRPr b="1" sz="1800">
              <a:solidFill>
                <a:schemeClr val="dk1"/>
              </a:solidFill>
            </a:endParaRPr>
          </a:p>
        </p:txBody>
      </p:sp>
      <p:sp>
        <p:nvSpPr>
          <p:cNvPr id="236" name="Google Shape;236;p30"/>
          <p:cNvSpPr txBox="1"/>
          <p:nvPr>
            <p:ph idx="4294967295" type="body"/>
          </p:nvPr>
        </p:nvSpPr>
        <p:spPr>
          <a:xfrm>
            <a:off x="6386449" y="156047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Information about the vacant homes.</a:t>
            </a:r>
            <a:endParaRPr sz="1400"/>
          </a:p>
        </p:txBody>
      </p:sp>
      <p:sp>
        <p:nvSpPr>
          <p:cNvPr id="237" name="Google Shape;237;p30"/>
          <p:cNvSpPr txBox="1"/>
          <p:nvPr>
            <p:ph type="title"/>
          </p:nvPr>
        </p:nvSpPr>
        <p:spPr>
          <a:xfrm>
            <a:off x="62451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Animal Rescue</a:t>
            </a:r>
            <a:endParaRPr b="1" sz="1800">
              <a:solidFill>
                <a:schemeClr val="dk1"/>
              </a:solidFill>
            </a:endParaRPr>
          </a:p>
        </p:txBody>
      </p:sp>
      <p:sp>
        <p:nvSpPr>
          <p:cNvPr id="238" name="Google Shape;238;p30"/>
          <p:cNvSpPr txBox="1"/>
          <p:nvPr>
            <p:ph idx="4294967295" type="body"/>
          </p:nvPr>
        </p:nvSpPr>
        <p:spPr>
          <a:xfrm>
            <a:off x="6245125" y="3993750"/>
            <a:ext cx="20289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Safeguard</a:t>
            </a:r>
            <a:r>
              <a:rPr lang="en" sz="1400"/>
              <a:t> the animals who are affected </a:t>
            </a:r>
            <a:endParaRPr sz="1400"/>
          </a:p>
        </p:txBody>
      </p:sp>
      <p:cxnSp>
        <p:nvCxnSpPr>
          <p:cNvPr id="239" name="Google Shape;239;p30"/>
          <p:cNvCxnSpPr/>
          <p:nvPr/>
        </p:nvCxnSpPr>
        <p:spPr>
          <a:xfrm>
            <a:off x="53084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240" name="Google Shape;240;p30"/>
          <p:cNvCxnSpPr/>
          <p:nvPr/>
        </p:nvCxnSpPr>
        <p:spPr>
          <a:xfrm rot="10800000">
            <a:off x="62931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241" name="Google Shape;241;p30"/>
          <p:cNvCxnSpPr/>
          <p:nvPr/>
        </p:nvCxnSpPr>
        <p:spPr>
          <a:xfrm>
            <a:off x="8073925"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242" name="Google Shape;242;p30"/>
          <p:cNvCxnSpPr/>
          <p:nvPr/>
        </p:nvCxnSpPr>
        <p:spPr>
          <a:xfrm rot="10800000">
            <a:off x="3321350"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243" name="Google Shape;243;p30"/>
          <p:cNvSpPr txBox="1"/>
          <p:nvPr>
            <p:ph type="title"/>
          </p:nvPr>
        </p:nvSpPr>
        <p:spPr>
          <a:xfrm>
            <a:off x="3490857" y="13112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Admin Login</a:t>
            </a:r>
            <a:endParaRPr b="1" sz="1800">
              <a:solidFill>
                <a:schemeClr val="dk1"/>
              </a:solidFill>
            </a:endParaRPr>
          </a:p>
        </p:txBody>
      </p:sp>
      <p:sp>
        <p:nvSpPr>
          <p:cNvPr id="244" name="Google Shape;244;p30"/>
          <p:cNvSpPr txBox="1"/>
          <p:nvPr>
            <p:ph idx="4294967295" type="body"/>
          </p:nvPr>
        </p:nvSpPr>
        <p:spPr>
          <a:xfrm>
            <a:off x="3490850" y="1636675"/>
            <a:ext cx="20289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Admin portal to update the data</a:t>
            </a:r>
            <a:endParaRPr sz="1400"/>
          </a:p>
        </p:txBody>
      </p:sp>
      <p:sp>
        <p:nvSpPr>
          <p:cNvPr id="245" name="Google Shape;245;p30"/>
          <p:cNvSpPr txBox="1"/>
          <p:nvPr>
            <p:ph type="title"/>
          </p:nvPr>
        </p:nvSpPr>
        <p:spPr>
          <a:xfrm>
            <a:off x="3554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Current </a:t>
            </a:r>
            <a:r>
              <a:rPr lang="en">
                <a:solidFill>
                  <a:schemeClr val="dk1"/>
                </a:solidFill>
              </a:rPr>
              <a:t>Scenario</a:t>
            </a:r>
            <a:endParaRPr b="1" sz="1800">
              <a:solidFill>
                <a:schemeClr val="dk1"/>
              </a:solidFill>
            </a:endParaRPr>
          </a:p>
        </p:txBody>
      </p:sp>
      <p:sp>
        <p:nvSpPr>
          <p:cNvPr id="246" name="Google Shape;246;p30"/>
          <p:cNvSpPr txBox="1"/>
          <p:nvPr>
            <p:ph idx="4294967295" type="body"/>
          </p:nvPr>
        </p:nvSpPr>
        <p:spPr>
          <a:xfrm>
            <a:off x="355409" y="39937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Updates could be made through live API</a:t>
            </a:r>
            <a:endParaRPr sz="1400"/>
          </a:p>
        </p:txBody>
      </p:sp>
      <p:cxnSp>
        <p:nvCxnSpPr>
          <p:cNvPr id="247" name="Google Shape;247;p30"/>
          <p:cNvCxnSpPr/>
          <p:nvPr/>
        </p:nvCxnSpPr>
        <p:spPr>
          <a:xfrm>
            <a:off x="2336600"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D8FA"/>
            </a:gs>
            <a:gs pos="100000">
              <a:srgbClr val="19AAED"/>
            </a:gs>
          </a:gsLst>
          <a:lin ang="5400012" scaled="0"/>
        </a:gradFill>
      </p:bgPr>
    </p:bg>
    <p:spTree>
      <p:nvGrpSpPr>
        <p:cNvPr id="251" name="Shape 251"/>
        <p:cNvGrpSpPr/>
        <p:nvPr/>
      </p:nvGrpSpPr>
      <p:grpSpPr>
        <a:xfrm>
          <a:off x="0" y="0"/>
          <a:ext cx="0" cy="0"/>
          <a:chOff x="0" y="0"/>
          <a:chExt cx="0" cy="0"/>
        </a:xfrm>
      </p:grpSpPr>
      <p:sp>
        <p:nvSpPr>
          <p:cNvPr id="252" name="Google Shape;252;p31"/>
          <p:cNvSpPr txBox="1"/>
          <p:nvPr>
            <p:ph type="title"/>
          </p:nvPr>
        </p:nvSpPr>
        <p:spPr>
          <a:xfrm>
            <a:off x="251375" y="1366000"/>
            <a:ext cx="40452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rPr>
              <a:t>The  website is special design for the reach of basic information about Flood prone areas.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rPr lang="en" sz="2000">
                <a:solidFill>
                  <a:schemeClr val="lt2"/>
                </a:solidFill>
              </a:rPr>
              <a:t>The elemental problem </a:t>
            </a:r>
            <a:r>
              <a:rPr lang="en" sz="2000">
                <a:solidFill>
                  <a:schemeClr val="lt2"/>
                </a:solidFill>
              </a:rPr>
              <a:t>faced</a:t>
            </a:r>
            <a:r>
              <a:rPr lang="en" sz="2000">
                <a:solidFill>
                  <a:schemeClr val="lt2"/>
                </a:solidFill>
              </a:rPr>
              <a:t> by the lifes ,encourage people to do something regarding respective conditions.</a:t>
            </a:r>
            <a:endParaRPr sz="2000">
              <a:solidFill>
                <a:schemeClr val="lt2"/>
              </a:solidFill>
            </a:endParaRPr>
          </a:p>
          <a:p>
            <a:pPr indent="0" lvl="0" marL="0" rtl="0" algn="l">
              <a:spcBef>
                <a:spcPts val="0"/>
              </a:spcBef>
              <a:spcAft>
                <a:spcPts val="0"/>
              </a:spcAft>
              <a:buNone/>
            </a:pPr>
            <a:r>
              <a:t/>
            </a:r>
            <a:endParaRPr sz="1800">
              <a:solidFill>
                <a:schemeClr val="lt2"/>
              </a:solidFill>
            </a:endParaRPr>
          </a:p>
        </p:txBody>
      </p:sp>
      <p:grpSp>
        <p:nvGrpSpPr>
          <p:cNvPr id="253" name="Google Shape;253;p31"/>
          <p:cNvGrpSpPr/>
          <p:nvPr/>
        </p:nvGrpSpPr>
        <p:grpSpPr>
          <a:xfrm rot="253">
            <a:off x="5347166" y="729009"/>
            <a:ext cx="3002637" cy="3894919"/>
            <a:chOff x="6803275" y="395363"/>
            <a:chExt cx="2212050" cy="2537076"/>
          </a:xfrm>
        </p:grpSpPr>
        <p:pic>
          <p:nvPicPr>
            <p:cNvPr id="254" name="Google Shape;254;p3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255" name="Google Shape;255;p3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56" name="Google Shape;256;p31"/>
            <p:cNvSpPr txBox="1"/>
            <p:nvPr/>
          </p:nvSpPr>
          <p:spPr>
            <a:xfrm>
              <a:off x="6944802" y="905369"/>
              <a:ext cx="1929000" cy="17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lang="en" sz="1350">
                  <a:solidFill>
                    <a:srgbClr val="434343"/>
                  </a:solidFill>
                  <a:highlight>
                    <a:srgbClr val="FFFFFF"/>
                  </a:highlight>
                </a:rPr>
                <a:t>The project will reach not only the people affected by floods and stakeholders in the field of water management, spatial planning, crisis management (civil protection), economic affairs, public health, environmental protection but also those who may not be so intrinsically motivated to participate in the flood risk management process.</a:t>
              </a:r>
              <a:endParaRPr sz="1700">
                <a:solidFill>
                  <a:srgbClr val="434343"/>
                </a:solidFill>
              </a:endParaRPr>
            </a:p>
          </p:txBody>
        </p:sp>
      </p:grpSp>
      <p:sp>
        <p:nvSpPr>
          <p:cNvPr id="257" name="Google Shape;257;p31"/>
          <p:cNvSpPr txBox="1"/>
          <p:nvPr/>
        </p:nvSpPr>
        <p:spPr>
          <a:xfrm>
            <a:off x="263350" y="494575"/>
            <a:ext cx="38577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1"/>
                </a:solidFill>
                <a:latin typeface="Comfortaa"/>
                <a:ea typeface="Comfortaa"/>
                <a:cs typeface="Comfortaa"/>
                <a:sym typeface="Comfortaa"/>
              </a:rPr>
              <a:t>CONCLUSION</a:t>
            </a:r>
            <a:endParaRPr b="1" sz="3200">
              <a:solidFill>
                <a:schemeClr val="accent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4"/>
          <p:cNvSpPr/>
          <p:nvPr/>
        </p:nvSpPr>
        <p:spPr>
          <a:xfrm>
            <a:off x="100" y="2404425"/>
            <a:ext cx="9144000" cy="2739000"/>
          </a:xfrm>
          <a:prstGeom prst="rect">
            <a:avLst/>
          </a:prstGeom>
          <a:solidFill>
            <a:srgbClr val="54A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ph idx="4294967295" type="body"/>
          </p:nvPr>
        </p:nvSpPr>
        <p:spPr>
          <a:xfrm>
            <a:off x="1264150" y="3061300"/>
            <a:ext cx="6615900" cy="1668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1600"/>
              </a:spcAft>
              <a:buNone/>
            </a:pPr>
            <a:r>
              <a:rPr b="1" lang="en" sz="2800">
                <a:solidFill>
                  <a:srgbClr val="FFFFFF"/>
                </a:solidFill>
                <a:latin typeface="Comfortaa"/>
                <a:ea typeface="Comfortaa"/>
                <a:cs typeface="Comfortaa"/>
                <a:sym typeface="Comfortaa"/>
              </a:rPr>
              <a:t>Public FLOOD Emergency and Awareness service</a:t>
            </a:r>
            <a:endParaRPr>
              <a:solidFill>
                <a:schemeClr val="lt1"/>
              </a:solidFill>
            </a:endParaRPr>
          </a:p>
        </p:txBody>
      </p:sp>
      <p:pic>
        <p:nvPicPr>
          <p:cNvPr id="78" name="Google Shape;78;p14"/>
          <p:cNvPicPr preferRelativeResize="0"/>
          <p:nvPr/>
        </p:nvPicPr>
        <p:blipFill>
          <a:blip r:embed="rId3">
            <a:alphaModFix/>
          </a:blip>
          <a:stretch>
            <a:fillRect/>
          </a:stretch>
        </p:blipFill>
        <p:spPr>
          <a:xfrm>
            <a:off x="2168550" y="228600"/>
            <a:ext cx="4796502" cy="1865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261" name="Shape 261"/>
        <p:cNvGrpSpPr/>
        <p:nvPr/>
      </p:nvGrpSpPr>
      <p:grpSpPr>
        <a:xfrm>
          <a:off x="0" y="0"/>
          <a:ext cx="0" cy="0"/>
          <a:chOff x="0" y="0"/>
          <a:chExt cx="0" cy="0"/>
        </a:xfrm>
      </p:grpSpPr>
      <p:sp>
        <p:nvSpPr>
          <p:cNvPr id="262" name="Google Shape;262;p32"/>
          <p:cNvSpPr txBox="1"/>
          <p:nvPr>
            <p:ph type="title"/>
          </p:nvPr>
        </p:nvSpPr>
        <p:spPr>
          <a:xfrm>
            <a:off x="261750" y="390675"/>
            <a:ext cx="8620500" cy="10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What people are saying</a:t>
            </a:r>
            <a:endParaRPr sz="4600"/>
          </a:p>
        </p:txBody>
      </p:sp>
      <p:sp>
        <p:nvSpPr>
          <p:cNvPr id="263" name="Google Shape;263;p32"/>
          <p:cNvSpPr/>
          <p:nvPr/>
        </p:nvSpPr>
        <p:spPr>
          <a:xfrm>
            <a:off x="371775"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War zones are dangerous, protests can be violent, also, natural disasters are difficult to cover, so there are going to be risks.</a:t>
            </a:r>
            <a:endParaRPr sz="1600"/>
          </a:p>
          <a:p>
            <a:pPr indent="0" lvl="0" marL="0" rtl="0" algn="l">
              <a:spcBef>
                <a:spcPts val="1200"/>
              </a:spcBef>
              <a:spcAft>
                <a:spcPts val="1200"/>
              </a:spcAft>
              <a:buNone/>
            </a:pPr>
            <a:r>
              <a:rPr lang="en" sz="1500"/>
              <a:t>Kate Adie</a:t>
            </a:r>
            <a:endParaRPr sz="1500"/>
          </a:p>
        </p:txBody>
      </p:sp>
      <p:sp>
        <p:nvSpPr>
          <p:cNvPr id="267" name="Google Shape;267;p32"/>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learn from every natural disaster. Whether it's a fire or a flood, we learn something from it so we can respond to the next one better.</a:t>
            </a:r>
            <a:endParaRPr sz="2600"/>
          </a:p>
          <a:p>
            <a:pPr indent="0" lvl="0" marL="0" rtl="0" algn="l">
              <a:spcBef>
                <a:spcPts val="1200"/>
              </a:spcBef>
              <a:spcAft>
                <a:spcPts val="1200"/>
              </a:spcAft>
              <a:buNone/>
            </a:pPr>
            <a:r>
              <a:rPr lang="en" sz="1500"/>
              <a:t>Malcolm Turnbull</a:t>
            </a:r>
            <a:endParaRPr sz="1800">
              <a:solidFill>
                <a:schemeClr val="lt1"/>
              </a:solidFill>
            </a:endParaRPr>
          </a:p>
        </p:txBody>
      </p:sp>
      <p:sp>
        <p:nvSpPr>
          <p:cNvPr id="268" name="Google Shape;268;p32"/>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While natural disasters capture headlines and national attention short-term, the work of recovery and rebuilding is long-term.</a:t>
            </a:r>
            <a:endParaRPr sz="2600">
              <a:solidFill>
                <a:schemeClr val="lt1"/>
              </a:solidFill>
            </a:endParaRPr>
          </a:p>
          <a:p>
            <a:pPr indent="0" lvl="0" marL="0" rtl="0" algn="l">
              <a:spcBef>
                <a:spcPts val="1200"/>
              </a:spcBef>
              <a:spcAft>
                <a:spcPts val="1200"/>
              </a:spcAft>
              <a:buNone/>
            </a:pPr>
            <a:r>
              <a:rPr lang="en" sz="1500"/>
              <a:t>Sylvia Mathews Burwell</a:t>
            </a:r>
            <a:endParaRPr b="0" sz="18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5D2FF"/>
            </a:gs>
            <a:gs pos="100000">
              <a:srgbClr val="0AA1F8"/>
            </a:gs>
          </a:gsLst>
          <a:path path="circle">
            <a:fillToRect b="50%" l="50%" r="50%" t="50%"/>
          </a:path>
          <a:tileRect/>
        </a:gradFill>
      </p:bgPr>
    </p:bg>
    <p:spTree>
      <p:nvGrpSpPr>
        <p:cNvPr id="272" name="Shape 272"/>
        <p:cNvGrpSpPr/>
        <p:nvPr/>
      </p:nvGrpSpPr>
      <p:grpSpPr>
        <a:xfrm>
          <a:off x="0" y="0"/>
          <a:ext cx="0" cy="0"/>
          <a:chOff x="0" y="0"/>
          <a:chExt cx="0" cy="0"/>
        </a:xfrm>
      </p:grpSpPr>
      <p:pic>
        <p:nvPicPr>
          <p:cNvPr id="273" name="Google Shape;273;p33"/>
          <p:cNvPicPr preferRelativeResize="0"/>
          <p:nvPr/>
        </p:nvPicPr>
        <p:blipFill>
          <a:blip r:embed="rId3">
            <a:alphaModFix/>
          </a:blip>
          <a:stretch>
            <a:fillRect/>
          </a:stretch>
        </p:blipFill>
        <p:spPr>
          <a:xfrm>
            <a:off x="2444700" y="1277380"/>
            <a:ext cx="4254600" cy="2588750"/>
          </a:xfrm>
          <a:prstGeom prst="rect">
            <a:avLst/>
          </a:prstGeom>
          <a:noFill/>
          <a:ln>
            <a:noFill/>
          </a:ln>
        </p:spPr>
      </p:pic>
      <p:pic>
        <p:nvPicPr>
          <p:cNvPr descr="Piece of duct tape sticking a note to the slide" id="274" name="Google Shape;274;p33"/>
          <p:cNvPicPr preferRelativeResize="0"/>
          <p:nvPr/>
        </p:nvPicPr>
        <p:blipFill rotWithShape="1">
          <a:blip r:embed="rId4">
            <a:alphaModFix/>
          </a:blip>
          <a:srcRect b="10011" l="9244" r="2118" t="5926"/>
          <a:stretch/>
        </p:blipFill>
        <p:spPr>
          <a:xfrm rot="154828">
            <a:off x="3474025" y="1014876"/>
            <a:ext cx="2072000" cy="736050"/>
          </a:xfrm>
          <a:prstGeom prst="rect">
            <a:avLst/>
          </a:prstGeom>
          <a:noFill/>
          <a:ln>
            <a:noFill/>
          </a:ln>
        </p:spPr>
      </p:pic>
      <p:sp>
        <p:nvSpPr>
          <p:cNvPr id="275" name="Google Shape;275;p33"/>
          <p:cNvSpPr txBox="1"/>
          <p:nvPr/>
        </p:nvSpPr>
        <p:spPr>
          <a:xfrm>
            <a:off x="3371950" y="2301725"/>
            <a:ext cx="26472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800">
                <a:solidFill>
                  <a:schemeClr val="dk2"/>
                </a:solidFill>
                <a:latin typeface="Satisfy"/>
                <a:ea typeface="Satisfy"/>
                <a:cs typeface="Satisfy"/>
                <a:sym typeface="Satisfy"/>
              </a:rPr>
              <a:t>Thank You !!</a:t>
            </a:r>
            <a:endParaRPr sz="3800">
              <a:solidFill>
                <a:schemeClr val="dk2"/>
              </a:solidFill>
              <a:latin typeface="Satisfy"/>
              <a:ea typeface="Satisfy"/>
              <a:cs typeface="Satisfy"/>
              <a:sym typeface="Satisf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3">
            <a:alphaModFix/>
          </a:blip>
          <a:srcRect b="15419" l="0" r="0" t="0"/>
          <a:stretch/>
        </p:blipFill>
        <p:spPr>
          <a:xfrm>
            <a:off x="0" y="0"/>
            <a:ext cx="9144000" cy="5143503"/>
          </a:xfrm>
          <a:prstGeom prst="rect">
            <a:avLst/>
          </a:prstGeom>
          <a:noFill/>
          <a:ln>
            <a:noFill/>
          </a:ln>
        </p:spPr>
      </p:pic>
      <p:sp>
        <p:nvSpPr>
          <p:cNvPr id="84" name="Google Shape;84;p15"/>
          <p:cNvSpPr txBox="1"/>
          <p:nvPr>
            <p:ph type="title"/>
          </p:nvPr>
        </p:nvSpPr>
        <p:spPr>
          <a:xfrm>
            <a:off x="407850" y="1576600"/>
            <a:ext cx="6227100" cy="34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Arial"/>
                <a:ea typeface="Arial"/>
                <a:cs typeface="Arial"/>
                <a:sym typeface="Arial"/>
              </a:rPr>
              <a:t>The completion of this project would have been not possible if not dependent on the dedicated support and encouragement of my project supervisor </a:t>
            </a:r>
            <a:r>
              <a:rPr lang="en" sz="1500">
                <a:solidFill>
                  <a:srgbClr val="FFFFFF"/>
                </a:solidFill>
                <a:latin typeface="Arial"/>
                <a:ea typeface="Arial"/>
                <a:cs typeface="Arial"/>
                <a:sym typeface="Arial"/>
              </a:rPr>
              <a:t>“</a:t>
            </a:r>
            <a:r>
              <a:rPr b="1" lang="en" sz="1500">
                <a:solidFill>
                  <a:srgbClr val="FFFFFF"/>
                </a:solidFill>
                <a:latin typeface="Arial"/>
                <a:ea typeface="Arial"/>
                <a:cs typeface="Arial"/>
                <a:sym typeface="Arial"/>
              </a:rPr>
              <a:t>MRS. ANITA SHAH” </a:t>
            </a:r>
            <a:r>
              <a:rPr lang="en" sz="1500">
                <a:solidFill>
                  <a:srgbClr val="FFFFFF"/>
                </a:solidFill>
                <a:latin typeface="Arial"/>
                <a:ea typeface="Arial"/>
                <a:cs typeface="Arial"/>
                <a:sym typeface="Arial"/>
              </a:rPr>
              <a:t>who provided me the opportunity to do such a project and there guidelines to work on this wonderful project. I would like to give my thanks of gratitude to all the other faculty members of the department.</a:t>
            </a:r>
            <a:endParaRPr sz="1500">
              <a:solidFill>
                <a:srgbClr val="FFFFFF"/>
              </a:solidFill>
              <a:latin typeface="Arial"/>
              <a:ea typeface="Arial"/>
              <a:cs typeface="Arial"/>
              <a:sym typeface="Arial"/>
            </a:endParaRPr>
          </a:p>
          <a:p>
            <a:pPr indent="0" lvl="0" marL="0" rtl="0" algn="l">
              <a:spcBef>
                <a:spcPts val="0"/>
              </a:spcBef>
              <a:spcAft>
                <a:spcPts val="0"/>
              </a:spcAft>
              <a:buNone/>
            </a:pPr>
            <a:r>
              <a:t/>
            </a:r>
            <a:endParaRPr sz="15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500">
                <a:solidFill>
                  <a:srgbClr val="FFFFFF"/>
                </a:solidFill>
                <a:latin typeface="Arial"/>
                <a:ea typeface="Arial"/>
                <a:cs typeface="Arial"/>
                <a:sym typeface="Arial"/>
              </a:rPr>
              <a:t>For their inspiring intellectual guidance, constructive criticism and valuable suggestion throughout the project work.</a:t>
            </a:r>
            <a:endParaRPr sz="15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500">
                <a:solidFill>
                  <a:srgbClr val="FFFFFF"/>
                </a:solidFill>
                <a:latin typeface="Arial"/>
                <a:ea typeface="Arial"/>
                <a:cs typeface="Arial"/>
                <a:sym typeface="Arial"/>
              </a:rPr>
              <a:t>Lastly, I should like to express my deep apperception towards my classmates and parent for providing me the moral support and encouragement.</a:t>
            </a:r>
            <a:endParaRPr/>
          </a:p>
        </p:txBody>
      </p:sp>
      <p:grpSp>
        <p:nvGrpSpPr>
          <p:cNvPr id="85" name="Google Shape;85;p15"/>
          <p:cNvGrpSpPr/>
          <p:nvPr/>
        </p:nvGrpSpPr>
        <p:grpSpPr>
          <a:xfrm>
            <a:off x="6781388" y="2380600"/>
            <a:ext cx="2212050" cy="2620511"/>
            <a:chOff x="6803275" y="311928"/>
            <a:chExt cx="2212050" cy="2620511"/>
          </a:xfrm>
        </p:grpSpPr>
        <p:pic>
          <p:nvPicPr>
            <p:cNvPr id="86" name="Google Shape;86;p1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87" name="Google Shape;87;p15"/>
            <p:cNvPicPr preferRelativeResize="0"/>
            <p:nvPr/>
          </p:nvPicPr>
          <p:blipFill rotWithShape="1">
            <a:blip r:embed="rId5">
              <a:alphaModFix/>
            </a:blip>
            <a:srcRect b="5156" l="6080" r="5282" t="13250"/>
            <a:stretch/>
          </p:blipFill>
          <p:spPr>
            <a:xfrm rot="154818">
              <a:off x="7374679" y="335988"/>
              <a:ext cx="1077267" cy="371453"/>
            </a:xfrm>
            <a:prstGeom prst="rect">
              <a:avLst/>
            </a:prstGeom>
            <a:noFill/>
            <a:ln>
              <a:noFill/>
            </a:ln>
          </p:spPr>
        </p:pic>
        <p:sp>
          <p:nvSpPr>
            <p:cNvPr id="88" name="Google Shape;88;p15"/>
            <p:cNvSpPr txBox="1"/>
            <p:nvPr/>
          </p:nvSpPr>
          <p:spPr>
            <a:xfrm>
              <a:off x="6944812" y="832141"/>
              <a:ext cx="1929000" cy="1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E65F0"/>
                  </a:solidFill>
                  <a:latin typeface="Raleway"/>
                  <a:ea typeface="Raleway"/>
                  <a:cs typeface="Raleway"/>
                  <a:sym typeface="Raleway"/>
                </a:rPr>
                <a:t> Special Thanks</a:t>
              </a:r>
              <a:endParaRPr b="1">
                <a:solidFill>
                  <a:srgbClr val="0E65F0"/>
                </a:solidFill>
                <a:latin typeface="Raleway"/>
                <a:ea typeface="Raleway"/>
                <a:cs typeface="Raleway"/>
                <a:sym typeface="Raleway"/>
              </a:endParaRPr>
            </a:p>
            <a:p>
              <a:pPr indent="0" lvl="0" marL="0" rtl="0" algn="l">
                <a:lnSpc>
                  <a:spcPct val="115000"/>
                </a:lnSpc>
                <a:spcBef>
                  <a:spcPts val="800"/>
                </a:spcBef>
                <a:spcAft>
                  <a:spcPts val="0"/>
                </a:spcAft>
                <a:buNone/>
              </a:pPr>
              <a:r>
                <a:t/>
              </a:r>
              <a:endParaRPr/>
            </a:p>
            <a:p>
              <a:pPr indent="0" lvl="0" marL="0" rtl="0" algn="ctr">
                <a:lnSpc>
                  <a:spcPct val="115000"/>
                </a:lnSpc>
                <a:spcBef>
                  <a:spcPts val="0"/>
                </a:spcBef>
                <a:spcAft>
                  <a:spcPts val="0"/>
                </a:spcAft>
                <a:buNone/>
              </a:pPr>
              <a:r>
                <a:rPr lang="en"/>
                <a:t>Mr. Daya Shankar,</a:t>
              </a:r>
              <a:endParaRPr/>
            </a:p>
            <a:p>
              <a:pPr indent="0" lvl="0" marL="0" rtl="0" algn="ctr">
                <a:lnSpc>
                  <a:spcPct val="115000"/>
                </a:lnSpc>
                <a:spcBef>
                  <a:spcPts val="0"/>
                </a:spcBef>
                <a:spcAft>
                  <a:spcPts val="0"/>
                </a:spcAft>
                <a:buNone/>
              </a:pPr>
              <a:r>
                <a:rPr lang="en"/>
                <a:t>Saurabh, Pankaj, Ashish, Ananya</a:t>
              </a:r>
              <a:endParaRPr/>
            </a:p>
          </p:txBody>
        </p:sp>
      </p:grpSp>
      <p:sp>
        <p:nvSpPr>
          <p:cNvPr id="89" name="Google Shape;89;p15"/>
          <p:cNvSpPr txBox="1"/>
          <p:nvPr/>
        </p:nvSpPr>
        <p:spPr>
          <a:xfrm>
            <a:off x="478925" y="403000"/>
            <a:ext cx="36795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FFFFF"/>
                </a:solidFill>
                <a:latin typeface="Comfortaa"/>
                <a:ea typeface="Comfortaa"/>
                <a:cs typeface="Comfortaa"/>
                <a:sym typeface="Comfortaa"/>
              </a:rPr>
              <a:t>Acknowledgement</a:t>
            </a:r>
            <a:endParaRPr b="1" sz="2700">
              <a:solidFill>
                <a:srgbClr val="FFFFFF"/>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4294967295" type="title"/>
          </p:nvPr>
        </p:nvSpPr>
        <p:spPr>
          <a:xfrm>
            <a:off x="458500" y="557600"/>
            <a:ext cx="6833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is Disaster Management</a:t>
            </a:r>
            <a:endParaRPr sz="2400"/>
          </a:p>
        </p:txBody>
      </p:sp>
      <p:sp>
        <p:nvSpPr>
          <p:cNvPr id="95" name="Google Shape;95;p16"/>
          <p:cNvSpPr txBox="1"/>
          <p:nvPr>
            <p:ph idx="4294967295" type="title"/>
          </p:nvPr>
        </p:nvSpPr>
        <p:spPr>
          <a:xfrm>
            <a:off x="535775" y="1788350"/>
            <a:ext cx="5197200" cy="30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500">
                <a:solidFill>
                  <a:srgbClr val="000000"/>
                </a:solidFill>
                <a:latin typeface="Arial"/>
                <a:ea typeface="Arial"/>
                <a:cs typeface="Arial"/>
                <a:sym typeface="Arial"/>
              </a:rPr>
              <a:t>Disaster Management can be defined as the organization and management of resources and responsibilities for dealing with all humanitarian aspects of emergencies, in particular preparedness, response and recovery in order to lessen the impact of disasters.</a:t>
            </a:r>
            <a:endParaRPr sz="2100">
              <a:solidFill>
                <a:srgbClr val="000000"/>
              </a:solidFill>
              <a:latin typeface="Lato"/>
              <a:ea typeface="Lato"/>
              <a:cs typeface="Lato"/>
              <a:sym typeface="Lato"/>
            </a:endParaRPr>
          </a:p>
        </p:txBody>
      </p:sp>
      <p:pic>
        <p:nvPicPr>
          <p:cNvPr id="96" name="Google Shape;96;p16"/>
          <p:cNvPicPr preferRelativeResize="0"/>
          <p:nvPr/>
        </p:nvPicPr>
        <p:blipFill>
          <a:blip r:embed="rId3">
            <a:alphaModFix/>
          </a:blip>
          <a:stretch>
            <a:fillRect/>
          </a:stretch>
        </p:blipFill>
        <p:spPr>
          <a:xfrm>
            <a:off x="5885375" y="2212075"/>
            <a:ext cx="3106226" cy="25829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 name="Shape 100"/>
        <p:cNvGrpSpPr/>
        <p:nvPr/>
      </p:nvGrpSpPr>
      <p:grpSpPr>
        <a:xfrm>
          <a:off x="0" y="0"/>
          <a:ext cx="0" cy="0"/>
          <a:chOff x="0" y="0"/>
          <a:chExt cx="0" cy="0"/>
        </a:xfrm>
      </p:grpSpPr>
      <p:sp>
        <p:nvSpPr>
          <p:cNvPr id="101" name="Google Shape;101;p17"/>
          <p:cNvSpPr txBox="1"/>
          <p:nvPr>
            <p:ph idx="4294967295" type="title"/>
          </p:nvPr>
        </p:nvSpPr>
        <p:spPr>
          <a:xfrm>
            <a:off x="458500" y="557600"/>
            <a:ext cx="6833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Why Flood Risk Management</a:t>
            </a:r>
            <a:endParaRPr sz="2400"/>
          </a:p>
        </p:txBody>
      </p:sp>
      <p:sp>
        <p:nvSpPr>
          <p:cNvPr id="102" name="Google Shape;102;p17"/>
          <p:cNvSpPr txBox="1"/>
          <p:nvPr>
            <p:ph idx="4294967295" type="title"/>
          </p:nvPr>
        </p:nvSpPr>
        <p:spPr>
          <a:xfrm>
            <a:off x="535775" y="1788350"/>
            <a:ext cx="5197200" cy="30675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To improve the systems of warning and emergency communications</a:t>
            </a:r>
            <a:endParaRPr sz="1600">
              <a:solidFill>
                <a:srgbClr val="000000"/>
              </a:solidFill>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To provide support for the public authorities and government institutions’ hazard mitigation efforts, including planning and action coordination</a:t>
            </a:r>
            <a:endParaRPr sz="1600">
              <a:solidFill>
                <a:srgbClr val="000000"/>
              </a:solidFill>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To inform the public on the risk exposure to natural hazards and how they can get prepared, respond, recover and mitigate the impacts of such events</a:t>
            </a:r>
            <a:endParaRPr sz="1600">
              <a:solidFill>
                <a:srgbClr val="000000"/>
              </a:solidFill>
              <a:latin typeface="Calibri"/>
              <a:ea typeface="Calibri"/>
              <a:cs typeface="Calibri"/>
              <a:sym typeface="Calibri"/>
            </a:endParaRPr>
          </a:p>
          <a:p>
            <a:pPr indent="0" lvl="0" marL="0" rtl="0" algn="l">
              <a:lnSpc>
                <a:spcPct val="115000"/>
              </a:lnSpc>
              <a:spcBef>
                <a:spcPts val="1400"/>
              </a:spcBef>
              <a:spcAft>
                <a:spcPts val="1600"/>
              </a:spcAft>
              <a:buNone/>
            </a:pPr>
            <a:r>
              <a:t/>
            </a:r>
            <a:endParaRPr sz="1500">
              <a:solidFill>
                <a:srgbClr val="000000"/>
              </a:solidFill>
              <a:latin typeface="Arial"/>
              <a:ea typeface="Arial"/>
              <a:cs typeface="Arial"/>
              <a:sym typeface="Arial"/>
            </a:endParaRPr>
          </a:p>
        </p:txBody>
      </p:sp>
      <p:pic>
        <p:nvPicPr>
          <p:cNvPr id="103" name="Google Shape;103;p17"/>
          <p:cNvPicPr preferRelativeResize="0"/>
          <p:nvPr/>
        </p:nvPicPr>
        <p:blipFill>
          <a:blip r:embed="rId3">
            <a:alphaModFix/>
          </a:blip>
          <a:stretch>
            <a:fillRect/>
          </a:stretch>
        </p:blipFill>
        <p:spPr>
          <a:xfrm>
            <a:off x="5911150" y="2083325"/>
            <a:ext cx="3106226" cy="20630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7" name="Shape 107"/>
        <p:cNvGrpSpPr/>
        <p:nvPr/>
      </p:nvGrpSpPr>
      <p:grpSpPr>
        <a:xfrm>
          <a:off x="0" y="0"/>
          <a:ext cx="0" cy="0"/>
          <a:chOff x="0" y="0"/>
          <a:chExt cx="0" cy="0"/>
        </a:xfrm>
      </p:grpSpPr>
      <p:pic>
        <p:nvPicPr>
          <p:cNvPr id="108" name="Google Shape;108;p18"/>
          <p:cNvPicPr preferRelativeResize="0"/>
          <p:nvPr/>
        </p:nvPicPr>
        <p:blipFill rotWithShape="1">
          <a:blip r:embed="rId3">
            <a:alphaModFix/>
          </a:blip>
          <a:srcRect b="12495" l="0" r="0" t="12502"/>
          <a:stretch/>
        </p:blipFill>
        <p:spPr>
          <a:xfrm>
            <a:off x="0" y="-7"/>
            <a:ext cx="9144000" cy="5143507"/>
          </a:xfrm>
          <a:prstGeom prst="rect">
            <a:avLst/>
          </a:prstGeom>
          <a:noFill/>
          <a:ln>
            <a:noFill/>
          </a:ln>
        </p:spPr>
      </p:pic>
      <p:sp>
        <p:nvSpPr>
          <p:cNvPr id="109" name="Google Shape;109;p18"/>
          <p:cNvSpPr txBox="1"/>
          <p:nvPr>
            <p:ph type="title"/>
          </p:nvPr>
        </p:nvSpPr>
        <p:spPr>
          <a:xfrm>
            <a:off x="490250" y="488250"/>
            <a:ext cx="62271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rPr>
              <a:t>Scope</a:t>
            </a:r>
            <a:endParaRPr sz="4200">
              <a:solidFill>
                <a:srgbClr val="FFFFFF"/>
              </a:solidFill>
            </a:endParaRPr>
          </a:p>
          <a:p>
            <a:pPr indent="0" lvl="0" marL="0" rtl="0" algn="just">
              <a:spcBef>
                <a:spcPts val="1400"/>
              </a:spcBef>
              <a:spcAft>
                <a:spcPts val="0"/>
              </a:spcAft>
              <a:buNone/>
            </a:pPr>
            <a:r>
              <a:rPr lang="en" sz="1800">
                <a:solidFill>
                  <a:srgbClr val="FFFFFF"/>
                </a:solidFill>
                <a:latin typeface="Calibri"/>
                <a:ea typeface="Calibri"/>
                <a:cs typeface="Calibri"/>
                <a:sym typeface="Calibri"/>
              </a:rPr>
              <a:t>The Flood serv set out a sustainable, long-term strategy to manage the flood risk within each River Basin, focused on the areas of potentially significant flood risk and the sources of flooding giving rise to that risk.</a:t>
            </a:r>
            <a:endParaRPr sz="1800">
              <a:solidFill>
                <a:srgbClr val="FFFFFF"/>
              </a:solidFill>
              <a:latin typeface="Calibri"/>
              <a:ea typeface="Calibri"/>
              <a:cs typeface="Calibri"/>
              <a:sym typeface="Calibri"/>
            </a:endParaRPr>
          </a:p>
          <a:p>
            <a:pPr indent="0" lvl="0" marL="0" rtl="0" algn="just">
              <a:spcBef>
                <a:spcPts val="1400"/>
              </a:spcBef>
              <a:spcAft>
                <a:spcPts val="0"/>
              </a:spcAft>
              <a:buNone/>
            </a:pPr>
            <a:r>
              <a:t/>
            </a:r>
            <a:endParaRPr sz="1900">
              <a:solidFill>
                <a:srgbClr val="FFFFFF"/>
              </a:solidFill>
              <a:latin typeface="Calibri"/>
              <a:ea typeface="Calibri"/>
              <a:cs typeface="Calibri"/>
              <a:sym typeface="Calibri"/>
            </a:endParaRPr>
          </a:p>
          <a:p>
            <a:pPr indent="0" lvl="0" marL="0" rtl="0" algn="just">
              <a:spcBef>
                <a:spcPts val="1400"/>
              </a:spcBef>
              <a:spcAft>
                <a:spcPts val="0"/>
              </a:spcAft>
              <a:buNone/>
            </a:pPr>
            <a:r>
              <a:rPr lang="en" sz="1900">
                <a:solidFill>
                  <a:srgbClr val="FFFFFF"/>
                </a:solidFill>
                <a:latin typeface="Calibri"/>
                <a:ea typeface="Calibri"/>
                <a:cs typeface="Calibri"/>
                <a:sym typeface="Calibri"/>
              </a:rPr>
              <a:t>The Flood Serv set out the range of policies and measures, which are in place, under development or proposed that contribute to the reduction and management of flood risk throughout the River Basin. </a:t>
            </a:r>
            <a:endParaRPr sz="1900">
              <a:solidFill>
                <a:srgbClr val="FFFFFF"/>
              </a:solidFill>
              <a:latin typeface="Calibri"/>
              <a:ea typeface="Calibri"/>
              <a:cs typeface="Calibri"/>
              <a:sym typeface="Calibri"/>
            </a:endParaRPr>
          </a:p>
          <a:p>
            <a:pPr indent="0" lvl="0" marL="0" rtl="0" algn="just">
              <a:spcBef>
                <a:spcPts val="1400"/>
              </a:spcBef>
              <a:spcAft>
                <a:spcPts val="0"/>
              </a:spcAft>
              <a:buNone/>
            </a:pPr>
            <a:br>
              <a:rPr lang="en" sz="1900">
                <a:solidFill>
                  <a:srgbClr val="FFFFFF"/>
                </a:solidFill>
                <a:latin typeface="Calibri"/>
                <a:ea typeface="Calibri"/>
                <a:cs typeface="Calibri"/>
                <a:sym typeface="Calibri"/>
              </a:rPr>
            </a:br>
            <a:endParaRPr b="0" sz="2400">
              <a:solidFill>
                <a:srgbClr val="FFFFFF"/>
              </a:solidFill>
            </a:endParaRPr>
          </a:p>
          <a:p>
            <a:pPr indent="0" lvl="0" marL="0" rtl="0" algn="l">
              <a:lnSpc>
                <a:spcPct val="115000"/>
              </a:lnSpc>
              <a:spcBef>
                <a:spcPts val="1400"/>
              </a:spcBef>
              <a:spcAft>
                <a:spcPts val="1000"/>
              </a:spcAft>
              <a:buNone/>
            </a:pPr>
            <a:r>
              <a:t/>
            </a:r>
            <a:endParaRPr sz="2400" u="sng">
              <a:solidFill>
                <a:schemeClr val="accent5"/>
              </a:solidFill>
            </a:endParaRPr>
          </a:p>
        </p:txBody>
      </p:sp>
      <p:grpSp>
        <p:nvGrpSpPr>
          <p:cNvPr id="110" name="Google Shape;110;p18"/>
          <p:cNvGrpSpPr/>
          <p:nvPr/>
        </p:nvGrpSpPr>
        <p:grpSpPr>
          <a:xfrm>
            <a:off x="6781388" y="2464035"/>
            <a:ext cx="2212050" cy="2537076"/>
            <a:chOff x="6803275" y="395363"/>
            <a:chExt cx="2212050" cy="2537076"/>
          </a:xfrm>
        </p:grpSpPr>
        <p:pic>
          <p:nvPicPr>
            <p:cNvPr id="111" name="Google Shape;111;p1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12" name="Google Shape;112;p18"/>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13" name="Google Shape;113;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Guidelines</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rgbClr val="525C66"/>
                  </a:solidFill>
                  <a:highlight>
                    <a:srgbClr val="FFFFFF"/>
                  </a:highlight>
                </a:rPr>
                <a:t>There’s a need to have all numbers to hand as part of your flood emergency kit.</a:t>
              </a:r>
              <a:endParaRPr sz="1200">
                <a:solidFill>
                  <a:srgbClr val="525C66"/>
                </a:solidFill>
                <a:highlight>
                  <a:srgbClr val="FFFFFF"/>
                </a:highlight>
              </a:endParaRPr>
            </a:p>
            <a:p>
              <a:pPr indent="0" lvl="0" marL="0" rtl="0" algn="l">
                <a:spcBef>
                  <a:spcPts val="800"/>
                </a:spcBef>
                <a:spcAft>
                  <a:spcPts val="800"/>
                </a:spcAft>
                <a:buNone/>
              </a:pPr>
              <a:r>
                <a:rPr lang="en" sz="1200">
                  <a:solidFill>
                    <a:srgbClr val="525C66"/>
                  </a:solidFill>
                  <a:highlight>
                    <a:srgbClr val="FFFFFF"/>
                  </a:highlight>
                </a:rPr>
                <a:t>If you need to stay with friends or family during a flood having a number to contact them will be vital. </a:t>
              </a:r>
              <a:endParaRPr b="1">
                <a:solidFill>
                  <a:schemeClr val="dk1"/>
                </a:solidFill>
                <a:latin typeface="Raleway"/>
                <a:ea typeface="Raleway"/>
                <a:cs typeface="Raleway"/>
                <a:sym typeface="Ralew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5D2FF"/>
            </a:gs>
            <a:gs pos="100000">
              <a:srgbClr val="0AA1F8"/>
            </a:gs>
          </a:gsLst>
          <a:path path="circle">
            <a:fillToRect b="50%" l="50%" r="50%" t="50%"/>
          </a:path>
          <a:tileRect/>
        </a:gradFill>
      </p:bgPr>
    </p:bg>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653825" y="162725"/>
            <a:ext cx="7737050" cy="4818049"/>
          </a:xfrm>
          <a:prstGeom prst="rect">
            <a:avLst/>
          </a:prstGeom>
          <a:noFill/>
          <a:ln>
            <a:noFill/>
          </a:ln>
          <a:effectLst>
            <a:outerShdw blurRad="57150" rotWithShape="0" algn="bl" dir="5400000" dist="19050">
              <a:srgbClr val="000000">
                <a:alpha val="50000"/>
              </a:srgbClr>
            </a:outerShdw>
          </a:effectLst>
        </p:spPr>
      </p:pic>
      <p:pic>
        <p:nvPicPr>
          <p:cNvPr descr="Piece of duct tape sticking a note to the slide" id="119" name="Google Shape;119;p19"/>
          <p:cNvPicPr preferRelativeResize="0"/>
          <p:nvPr/>
        </p:nvPicPr>
        <p:blipFill rotWithShape="1">
          <a:blip r:embed="rId4">
            <a:alphaModFix/>
          </a:blip>
          <a:srcRect b="26269" l="7574" r="19803" t="4855"/>
          <a:stretch/>
        </p:blipFill>
        <p:spPr>
          <a:xfrm rot="-2000685">
            <a:off x="503525" y="392168"/>
            <a:ext cx="1727476" cy="462865"/>
          </a:xfrm>
          <a:prstGeom prst="rect">
            <a:avLst/>
          </a:prstGeom>
          <a:noFill/>
          <a:ln>
            <a:noFill/>
          </a:ln>
        </p:spPr>
      </p:pic>
      <p:sp>
        <p:nvSpPr>
          <p:cNvPr id="120" name="Google Shape;120;p19"/>
          <p:cNvSpPr txBox="1"/>
          <p:nvPr/>
        </p:nvSpPr>
        <p:spPr>
          <a:xfrm>
            <a:off x="2855550" y="8181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chemeClr val="lt2"/>
                </a:solidFill>
                <a:latin typeface="Raleway"/>
                <a:ea typeface="Raleway"/>
                <a:cs typeface="Raleway"/>
                <a:sym typeface="Raleway"/>
              </a:rPr>
              <a:t>Software Requirements</a:t>
            </a:r>
            <a:endParaRPr b="1" sz="2800">
              <a:solidFill>
                <a:schemeClr val="lt2"/>
              </a:solidFill>
              <a:latin typeface="Raleway"/>
              <a:ea typeface="Raleway"/>
              <a:cs typeface="Raleway"/>
              <a:sym typeface="Raleway"/>
            </a:endParaRPr>
          </a:p>
        </p:txBody>
      </p:sp>
      <p:sp>
        <p:nvSpPr>
          <p:cNvPr id="121" name="Google Shape;121;p19"/>
          <p:cNvSpPr txBox="1"/>
          <p:nvPr>
            <p:ph idx="4294967295" type="body"/>
          </p:nvPr>
        </p:nvSpPr>
        <p:spPr>
          <a:xfrm>
            <a:off x="2375600" y="1765350"/>
            <a:ext cx="4576800" cy="2940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Operating System:</a:t>
            </a:r>
            <a:r>
              <a:rPr lang="en" sz="1600">
                <a:solidFill>
                  <a:srgbClr val="000000"/>
                </a:solidFill>
                <a:latin typeface="Calibri"/>
                <a:ea typeface="Calibri"/>
                <a:cs typeface="Calibri"/>
                <a:sym typeface="Calibri"/>
              </a:rPr>
              <a:t> Window XP, 2003, 2007 </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Platform: </a:t>
            </a:r>
            <a:r>
              <a:rPr lang="en" sz="1600">
                <a:solidFill>
                  <a:srgbClr val="000000"/>
                </a:solidFill>
                <a:latin typeface="Calibri"/>
                <a:ea typeface="Calibri"/>
                <a:cs typeface="Calibri"/>
                <a:sym typeface="Calibri"/>
              </a:rPr>
              <a:t>Visual Studio Code</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Tools:</a:t>
            </a:r>
            <a:r>
              <a:rPr lang="en" sz="1600">
                <a:solidFill>
                  <a:srgbClr val="000000"/>
                </a:solidFill>
                <a:latin typeface="Calibri"/>
                <a:ea typeface="Calibri"/>
                <a:cs typeface="Calibri"/>
                <a:sym typeface="Calibri"/>
              </a:rPr>
              <a:t> Mongodb Compass</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Front-End:</a:t>
            </a:r>
            <a:r>
              <a:rPr lang="en" sz="1600">
                <a:solidFill>
                  <a:srgbClr val="000000"/>
                </a:solidFill>
                <a:latin typeface="Calibri"/>
                <a:ea typeface="Calibri"/>
                <a:cs typeface="Calibri"/>
                <a:sym typeface="Calibri"/>
              </a:rPr>
              <a:t> HTML5, CSS3, Bootstrap, JavaScript</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Back-End</a:t>
            </a:r>
            <a:r>
              <a:rPr lang="en" sz="1600">
                <a:solidFill>
                  <a:srgbClr val="000000"/>
                </a:solidFill>
                <a:latin typeface="Calibri"/>
                <a:ea typeface="Calibri"/>
                <a:cs typeface="Calibri"/>
                <a:sym typeface="Calibri"/>
              </a:rPr>
              <a:t>: Express.js, Mongodb</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Framework</a:t>
            </a:r>
            <a:r>
              <a:rPr lang="en" sz="1600">
                <a:solidFill>
                  <a:srgbClr val="000000"/>
                </a:solidFill>
                <a:latin typeface="Calibri"/>
                <a:ea typeface="Calibri"/>
                <a:cs typeface="Calibri"/>
                <a:sym typeface="Calibri"/>
              </a:rPr>
              <a:t>: React.js</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Server:</a:t>
            </a:r>
            <a:r>
              <a:rPr lang="en" sz="1600">
                <a:solidFill>
                  <a:srgbClr val="000000"/>
                </a:solidFill>
                <a:latin typeface="Calibri"/>
                <a:ea typeface="Calibri"/>
                <a:cs typeface="Calibri"/>
                <a:sym typeface="Calibri"/>
              </a:rPr>
              <a:t> Node.js</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Browser:</a:t>
            </a:r>
            <a:r>
              <a:rPr lang="en" sz="1600">
                <a:solidFill>
                  <a:srgbClr val="000000"/>
                </a:solidFill>
                <a:latin typeface="Calibri"/>
                <a:ea typeface="Calibri"/>
                <a:cs typeface="Calibri"/>
                <a:sym typeface="Calibri"/>
              </a:rPr>
              <a:t> Internet Explorer, Google Chrome, Mozilla Firefox etc. </a:t>
            </a:r>
            <a:endParaRPr b="1" sz="12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5D2FF"/>
            </a:gs>
            <a:gs pos="100000">
              <a:srgbClr val="0AA1F8"/>
            </a:gs>
          </a:gsLst>
          <a:path path="circle">
            <a:fillToRect b="50%" l="50%" r="50%" t="50%"/>
          </a:path>
          <a:tileRect/>
        </a:gradFill>
      </p:bgPr>
    </p:bg>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653825" y="162725"/>
            <a:ext cx="7737050" cy="4818049"/>
          </a:xfrm>
          <a:prstGeom prst="rect">
            <a:avLst/>
          </a:prstGeom>
          <a:noFill/>
          <a:ln>
            <a:noFill/>
          </a:ln>
          <a:effectLst>
            <a:outerShdw blurRad="57150" rotWithShape="0" algn="bl" dir="5400000" dist="19050">
              <a:srgbClr val="000000">
                <a:alpha val="50000"/>
              </a:srgbClr>
            </a:outerShdw>
          </a:effectLst>
        </p:spPr>
      </p:pic>
      <p:pic>
        <p:nvPicPr>
          <p:cNvPr descr="Piece of duct tape sticking a note to the slide" id="127" name="Google Shape;127;p20"/>
          <p:cNvPicPr preferRelativeResize="0"/>
          <p:nvPr/>
        </p:nvPicPr>
        <p:blipFill rotWithShape="1">
          <a:blip r:embed="rId4">
            <a:alphaModFix/>
          </a:blip>
          <a:srcRect b="26269" l="7574" r="19803" t="4855"/>
          <a:stretch/>
        </p:blipFill>
        <p:spPr>
          <a:xfrm rot="-2000685">
            <a:off x="503525" y="392168"/>
            <a:ext cx="1727476" cy="462865"/>
          </a:xfrm>
          <a:prstGeom prst="rect">
            <a:avLst/>
          </a:prstGeom>
          <a:noFill/>
          <a:ln>
            <a:noFill/>
          </a:ln>
        </p:spPr>
      </p:pic>
      <p:sp>
        <p:nvSpPr>
          <p:cNvPr id="128" name="Google Shape;128;p20"/>
          <p:cNvSpPr txBox="1"/>
          <p:nvPr/>
        </p:nvSpPr>
        <p:spPr>
          <a:xfrm>
            <a:off x="2855550" y="8181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chemeClr val="lt2"/>
                </a:solidFill>
                <a:latin typeface="Raleway"/>
                <a:ea typeface="Raleway"/>
                <a:cs typeface="Raleway"/>
                <a:sym typeface="Raleway"/>
              </a:rPr>
              <a:t>Hard</a:t>
            </a:r>
            <a:r>
              <a:rPr b="1" lang="en" sz="2800">
                <a:solidFill>
                  <a:schemeClr val="lt2"/>
                </a:solidFill>
                <a:latin typeface="Raleway"/>
                <a:ea typeface="Raleway"/>
                <a:cs typeface="Raleway"/>
                <a:sym typeface="Raleway"/>
              </a:rPr>
              <a:t>ware Requirements</a:t>
            </a:r>
            <a:endParaRPr b="1" sz="2800">
              <a:solidFill>
                <a:schemeClr val="lt2"/>
              </a:solidFill>
              <a:latin typeface="Raleway"/>
              <a:ea typeface="Raleway"/>
              <a:cs typeface="Raleway"/>
              <a:sym typeface="Raleway"/>
            </a:endParaRPr>
          </a:p>
        </p:txBody>
      </p:sp>
      <p:sp>
        <p:nvSpPr>
          <p:cNvPr id="129" name="Google Shape;129;p20"/>
          <p:cNvSpPr txBox="1"/>
          <p:nvPr>
            <p:ph idx="4294967295" type="body"/>
          </p:nvPr>
        </p:nvSpPr>
        <p:spPr>
          <a:xfrm>
            <a:off x="2375600" y="1765350"/>
            <a:ext cx="4871100" cy="2940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Monitor:</a:t>
            </a:r>
            <a:r>
              <a:rPr lang="en" sz="1600">
                <a:solidFill>
                  <a:srgbClr val="000000"/>
                </a:solidFill>
                <a:latin typeface="Calibri"/>
                <a:ea typeface="Calibri"/>
                <a:cs typeface="Calibri"/>
                <a:sym typeface="Calibri"/>
              </a:rPr>
              <a:t> VDU </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Processor:</a:t>
            </a:r>
            <a:r>
              <a:rPr b="1" lang="en">
                <a:solidFill>
                  <a:srgbClr val="000000"/>
                </a:solidFill>
                <a:latin typeface="Calibri"/>
                <a:ea typeface="Calibri"/>
                <a:cs typeface="Calibri"/>
                <a:sym typeface="Calibri"/>
              </a:rPr>
              <a:t> </a:t>
            </a:r>
            <a:r>
              <a:rPr lang="en" sz="1700">
                <a:solidFill>
                  <a:srgbClr val="000000"/>
                </a:solidFill>
                <a:latin typeface="Calibri"/>
                <a:ea typeface="Calibri"/>
                <a:cs typeface="Calibri"/>
                <a:sym typeface="Calibri"/>
              </a:rPr>
              <a:t>Intel Core i3 generation (speed 2GHZ or High)</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RAM:</a:t>
            </a:r>
            <a:r>
              <a:rPr lang="en" sz="1600">
                <a:solidFill>
                  <a:srgbClr val="000000"/>
                </a:solidFill>
                <a:latin typeface="Calibri"/>
                <a:ea typeface="Calibri"/>
                <a:cs typeface="Calibri"/>
                <a:sym typeface="Calibri"/>
              </a:rPr>
              <a:t> 128 MB RAM </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HDD</a:t>
            </a:r>
            <a:r>
              <a:rPr lang="en" sz="1600">
                <a:solidFill>
                  <a:srgbClr val="000000"/>
                </a:solidFill>
                <a:latin typeface="Calibri"/>
                <a:ea typeface="Calibri"/>
                <a:cs typeface="Calibri"/>
                <a:sym typeface="Calibri"/>
              </a:rPr>
              <a:t>: 20 GB HD CD-ROM </a:t>
            </a:r>
            <a:endParaRPr sz="16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Raleway"/>
              <a:buChar char="➔"/>
            </a:pPr>
            <a:r>
              <a:rPr b="1" lang="en" sz="1600">
                <a:solidFill>
                  <a:srgbClr val="000000"/>
                </a:solidFill>
                <a:latin typeface="Calibri"/>
                <a:ea typeface="Calibri"/>
                <a:cs typeface="Calibri"/>
                <a:sym typeface="Calibri"/>
              </a:rPr>
              <a:t>DRIVE:</a:t>
            </a:r>
            <a:r>
              <a:rPr lang="en" sz="1600">
                <a:solidFill>
                  <a:srgbClr val="000000"/>
                </a:solidFill>
                <a:latin typeface="Calibri"/>
                <a:ea typeface="Calibri"/>
                <a:cs typeface="Calibri"/>
                <a:sym typeface="Calibri"/>
              </a:rPr>
              <a:t> 52X</a:t>
            </a:r>
            <a:endParaRPr sz="16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b="1" sz="16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21"/>
          <p:cNvSpPr txBox="1"/>
          <p:nvPr>
            <p:ph type="title"/>
          </p:nvPr>
        </p:nvSpPr>
        <p:spPr>
          <a:xfrm>
            <a:off x="580600" y="223975"/>
            <a:ext cx="24516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dk1"/>
                </a:solidFill>
              </a:rPr>
              <a:t>Site Map</a:t>
            </a:r>
            <a:endParaRPr sz="3900">
              <a:solidFill>
                <a:schemeClr val="dk1"/>
              </a:solidFill>
            </a:endParaRPr>
          </a:p>
        </p:txBody>
      </p:sp>
      <p:grpSp>
        <p:nvGrpSpPr>
          <p:cNvPr id="135" name="Google Shape;135;p21"/>
          <p:cNvGrpSpPr/>
          <p:nvPr/>
        </p:nvGrpSpPr>
        <p:grpSpPr>
          <a:xfrm>
            <a:off x="2210625" y="2125425"/>
            <a:ext cx="1505100" cy="389700"/>
            <a:chOff x="471500" y="2376900"/>
            <a:chExt cx="1505100" cy="389700"/>
          </a:xfrm>
        </p:grpSpPr>
        <p:sp>
          <p:nvSpPr>
            <p:cNvPr id="136" name="Google Shape;136;p21"/>
            <p:cNvSpPr/>
            <p:nvPr/>
          </p:nvSpPr>
          <p:spPr>
            <a:xfrm>
              <a:off x="471500" y="2376900"/>
              <a:ext cx="1320600" cy="389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latin typeface="Roboto"/>
                  <a:ea typeface="Roboto"/>
                  <a:cs typeface="Roboto"/>
                  <a:sym typeface="Roboto"/>
                </a:rPr>
                <a:t>FloodHelpo</a:t>
              </a:r>
              <a:endParaRPr sz="1600">
                <a:latin typeface="Roboto"/>
                <a:ea typeface="Roboto"/>
                <a:cs typeface="Roboto"/>
                <a:sym typeface="Roboto"/>
              </a:endParaRPr>
            </a:p>
          </p:txBody>
        </p:sp>
        <p:sp>
          <p:nvSpPr>
            <p:cNvPr id="137" name="Google Shape;137;p21"/>
            <p:cNvSpPr/>
            <p:nvPr/>
          </p:nvSpPr>
          <p:spPr>
            <a:xfrm>
              <a:off x="1802600" y="2484750"/>
              <a:ext cx="174000" cy="1740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8" name="Google Shape;138;p21"/>
          <p:cNvCxnSpPr/>
          <p:nvPr/>
        </p:nvCxnSpPr>
        <p:spPr>
          <a:xfrm>
            <a:off x="3715725" y="2310975"/>
            <a:ext cx="2052600" cy="1941600"/>
          </a:xfrm>
          <a:prstGeom prst="bentConnector3">
            <a:avLst>
              <a:gd fmla="val 50000" name="adj1"/>
            </a:avLst>
          </a:prstGeom>
          <a:noFill/>
          <a:ln cap="flat" cmpd="sng" w="9525">
            <a:solidFill>
              <a:srgbClr val="000000"/>
            </a:solidFill>
            <a:prstDash val="solid"/>
            <a:round/>
            <a:headEnd len="sm" w="sm" type="none"/>
            <a:tailEnd len="sm" w="sm" type="none"/>
          </a:ln>
        </p:spPr>
      </p:cxnSp>
      <p:grpSp>
        <p:nvGrpSpPr>
          <p:cNvPr id="139" name="Google Shape;139;p21"/>
          <p:cNvGrpSpPr/>
          <p:nvPr/>
        </p:nvGrpSpPr>
        <p:grpSpPr>
          <a:xfrm>
            <a:off x="5768317" y="1525010"/>
            <a:ext cx="1688187" cy="389775"/>
            <a:chOff x="6563750" y="3805350"/>
            <a:chExt cx="1356300" cy="319200"/>
          </a:xfrm>
        </p:grpSpPr>
        <p:sp>
          <p:nvSpPr>
            <p:cNvPr id="140" name="Google Shape;140;p21"/>
            <p:cNvSpPr/>
            <p:nvPr/>
          </p:nvSpPr>
          <p:spPr>
            <a:xfrm>
              <a:off x="673775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News</a:t>
              </a:r>
              <a:endParaRPr>
                <a:latin typeface="Roboto"/>
                <a:ea typeface="Roboto"/>
                <a:cs typeface="Roboto"/>
                <a:sym typeface="Roboto"/>
              </a:endParaRPr>
            </a:p>
          </p:txBody>
        </p:sp>
        <p:sp>
          <p:nvSpPr>
            <p:cNvPr id="141" name="Google Shape;141;p21"/>
            <p:cNvSpPr/>
            <p:nvPr/>
          </p:nvSpPr>
          <p:spPr>
            <a:xfrm>
              <a:off x="6563750" y="38779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21"/>
          <p:cNvGrpSpPr/>
          <p:nvPr/>
        </p:nvGrpSpPr>
        <p:grpSpPr>
          <a:xfrm>
            <a:off x="5768317" y="4069081"/>
            <a:ext cx="1688187" cy="389775"/>
            <a:chOff x="6563750" y="4262550"/>
            <a:chExt cx="1356300" cy="319200"/>
          </a:xfrm>
        </p:grpSpPr>
        <p:sp>
          <p:nvSpPr>
            <p:cNvPr id="143" name="Google Shape;143;p21"/>
            <p:cNvSpPr/>
            <p:nvPr/>
          </p:nvSpPr>
          <p:spPr>
            <a:xfrm>
              <a:off x="6737750" y="42625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Donation Portal</a:t>
              </a:r>
              <a:endParaRPr>
                <a:latin typeface="Roboto"/>
                <a:ea typeface="Roboto"/>
                <a:cs typeface="Roboto"/>
                <a:sym typeface="Roboto"/>
              </a:endParaRPr>
            </a:p>
          </p:txBody>
        </p:sp>
        <p:sp>
          <p:nvSpPr>
            <p:cNvPr id="144" name="Google Shape;144;p21"/>
            <p:cNvSpPr/>
            <p:nvPr/>
          </p:nvSpPr>
          <p:spPr>
            <a:xfrm>
              <a:off x="6563750" y="43351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21"/>
          <p:cNvGrpSpPr/>
          <p:nvPr/>
        </p:nvGrpSpPr>
        <p:grpSpPr>
          <a:xfrm>
            <a:off x="5768317" y="738998"/>
            <a:ext cx="1688187" cy="389775"/>
            <a:chOff x="6563750" y="3348150"/>
            <a:chExt cx="1356300" cy="319200"/>
          </a:xfrm>
        </p:grpSpPr>
        <p:sp>
          <p:nvSpPr>
            <p:cNvPr id="146" name="Google Shape;146;p21"/>
            <p:cNvSpPr/>
            <p:nvPr/>
          </p:nvSpPr>
          <p:spPr>
            <a:xfrm>
              <a:off x="67377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Homepage</a:t>
              </a:r>
              <a:endParaRPr>
                <a:latin typeface="Roboto"/>
                <a:ea typeface="Roboto"/>
                <a:cs typeface="Roboto"/>
                <a:sym typeface="Roboto"/>
              </a:endParaRPr>
            </a:p>
          </p:txBody>
        </p:sp>
        <p:sp>
          <p:nvSpPr>
            <p:cNvPr id="147" name="Google Shape;147;p21"/>
            <p:cNvSpPr/>
            <p:nvPr/>
          </p:nvSpPr>
          <p:spPr>
            <a:xfrm>
              <a:off x="6563750" y="34207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8" name="Google Shape;148;p21"/>
          <p:cNvCxnSpPr/>
          <p:nvPr/>
        </p:nvCxnSpPr>
        <p:spPr>
          <a:xfrm flipH="1">
            <a:off x="3730425" y="897375"/>
            <a:ext cx="2023200" cy="1413600"/>
          </a:xfrm>
          <a:prstGeom prst="bentConnector3">
            <a:avLst>
              <a:gd fmla="val 50000" name="adj1"/>
            </a:avLst>
          </a:prstGeom>
          <a:noFill/>
          <a:ln cap="flat" cmpd="sng" w="9525">
            <a:solidFill>
              <a:srgbClr val="000000"/>
            </a:solidFill>
            <a:prstDash val="solid"/>
            <a:round/>
            <a:headEnd len="sm" w="sm" type="none"/>
            <a:tailEnd len="sm" w="sm" type="none"/>
          </a:ln>
        </p:spPr>
      </p:cxnSp>
      <p:grpSp>
        <p:nvGrpSpPr>
          <p:cNvPr id="149" name="Google Shape;149;p21"/>
          <p:cNvGrpSpPr/>
          <p:nvPr/>
        </p:nvGrpSpPr>
        <p:grpSpPr>
          <a:xfrm>
            <a:off x="5768317" y="2310971"/>
            <a:ext cx="1688187" cy="389775"/>
            <a:chOff x="6563750" y="3348150"/>
            <a:chExt cx="1356300" cy="319200"/>
          </a:xfrm>
        </p:grpSpPr>
        <p:sp>
          <p:nvSpPr>
            <p:cNvPr id="150" name="Google Shape;150;p21"/>
            <p:cNvSpPr/>
            <p:nvPr/>
          </p:nvSpPr>
          <p:spPr>
            <a:xfrm>
              <a:off x="67377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Contact Us</a:t>
              </a:r>
              <a:endParaRPr>
                <a:latin typeface="Roboto"/>
                <a:ea typeface="Roboto"/>
                <a:cs typeface="Roboto"/>
                <a:sym typeface="Roboto"/>
              </a:endParaRPr>
            </a:p>
          </p:txBody>
        </p:sp>
        <p:sp>
          <p:nvSpPr>
            <p:cNvPr id="151" name="Google Shape;151;p21"/>
            <p:cNvSpPr/>
            <p:nvPr/>
          </p:nvSpPr>
          <p:spPr>
            <a:xfrm>
              <a:off x="6563750" y="34207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21"/>
          <p:cNvGrpSpPr/>
          <p:nvPr/>
        </p:nvGrpSpPr>
        <p:grpSpPr>
          <a:xfrm>
            <a:off x="5768317" y="3169182"/>
            <a:ext cx="1688187" cy="389775"/>
            <a:chOff x="6563750" y="3348150"/>
            <a:chExt cx="1356300" cy="319200"/>
          </a:xfrm>
        </p:grpSpPr>
        <p:sp>
          <p:nvSpPr>
            <p:cNvPr id="153" name="Google Shape;153;p21"/>
            <p:cNvSpPr/>
            <p:nvPr/>
          </p:nvSpPr>
          <p:spPr>
            <a:xfrm>
              <a:off x="67377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About Us</a:t>
              </a:r>
              <a:endParaRPr>
                <a:latin typeface="Roboto"/>
                <a:ea typeface="Roboto"/>
                <a:cs typeface="Roboto"/>
                <a:sym typeface="Roboto"/>
              </a:endParaRPr>
            </a:p>
          </p:txBody>
        </p:sp>
        <p:sp>
          <p:nvSpPr>
            <p:cNvPr id="154" name="Google Shape;154;p21"/>
            <p:cNvSpPr/>
            <p:nvPr/>
          </p:nvSpPr>
          <p:spPr>
            <a:xfrm>
              <a:off x="6563750" y="3420750"/>
              <a:ext cx="174000" cy="174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5" name="Google Shape;155;p21"/>
          <p:cNvCxnSpPr/>
          <p:nvPr/>
        </p:nvCxnSpPr>
        <p:spPr>
          <a:xfrm>
            <a:off x="3737175" y="2310975"/>
            <a:ext cx="2009700" cy="1067100"/>
          </a:xfrm>
          <a:prstGeom prst="bentConnector3">
            <a:avLst>
              <a:gd fmla="val 50000" name="adj1"/>
            </a:avLst>
          </a:prstGeom>
          <a:noFill/>
          <a:ln cap="flat" cmpd="sng" w="9525">
            <a:solidFill>
              <a:srgbClr val="000000"/>
            </a:solidFill>
            <a:prstDash val="solid"/>
            <a:round/>
            <a:headEnd len="sm" w="sm" type="none"/>
            <a:tailEnd len="sm" w="sm" type="none"/>
          </a:ln>
        </p:spPr>
      </p:cxnSp>
      <p:cxnSp>
        <p:nvCxnSpPr>
          <p:cNvPr id="156" name="Google Shape;156;p21"/>
          <p:cNvCxnSpPr/>
          <p:nvPr/>
        </p:nvCxnSpPr>
        <p:spPr>
          <a:xfrm>
            <a:off x="3727725" y="2310975"/>
            <a:ext cx="2028600" cy="168900"/>
          </a:xfrm>
          <a:prstGeom prst="bentConnector3">
            <a:avLst>
              <a:gd fmla="val 50000" name="adj1"/>
            </a:avLst>
          </a:prstGeom>
          <a:noFill/>
          <a:ln cap="flat" cmpd="sng" w="9525">
            <a:solidFill>
              <a:srgbClr val="000000"/>
            </a:solidFill>
            <a:prstDash val="solid"/>
            <a:round/>
            <a:headEnd len="sm" w="sm" type="none"/>
            <a:tailEnd len="sm" w="sm" type="none"/>
          </a:ln>
        </p:spPr>
      </p:cxnSp>
      <p:cxnSp>
        <p:nvCxnSpPr>
          <p:cNvPr id="157" name="Google Shape;157;p21"/>
          <p:cNvCxnSpPr>
            <a:stCxn id="141" idx="2"/>
          </p:cNvCxnSpPr>
          <p:nvPr/>
        </p:nvCxnSpPr>
        <p:spPr>
          <a:xfrm flipH="1">
            <a:off x="3726217" y="1719897"/>
            <a:ext cx="2042100" cy="598500"/>
          </a:xfrm>
          <a:prstGeom prst="bentConnector3">
            <a:avLst>
              <a:gd fmla="val 50000" name="adj1"/>
            </a:avLst>
          </a:prstGeom>
          <a:noFill/>
          <a:ln cap="flat" cmpd="sng" w="9525">
            <a:solidFill>
              <a:srgbClr val="000000"/>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3BBFF"/>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